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re e data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Autore e data</a:t>
            </a:r>
          </a:p>
        </p:txBody>
      </p:sp>
      <p:sp>
        <p:nvSpPr>
          <p:cNvPr id="12" name="Titolo presentazion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Titolo presentazione</a:t>
            </a:r>
          </a:p>
        </p:txBody>
      </p:sp>
      <p:sp>
        <p:nvSpPr>
          <p:cNvPr id="13" name="Corpo livello uno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Sottotitolo presentazione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ichiar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orpo livello uno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Dichiarazione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nformazione import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orpo livello uno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Dettagli informazione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Dettagli informazione</a:t>
            </a:r>
          </a:p>
        </p:txBody>
      </p:sp>
      <p:sp>
        <p:nvSpPr>
          <p:cNvPr id="10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zione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Attribuzione</a:t>
            </a:r>
          </a:p>
        </p:txBody>
      </p:sp>
      <p:sp>
        <p:nvSpPr>
          <p:cNvPr id="116" name="Corpo livello uno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“Citazione degna di nota”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magine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Immagine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Immagine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magine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Titolo presentazion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Titolo presentazione</a:t>
            </a:r>
          </a:p>
        </p:txBody>
      </p:sp>
      <p:sp>
        <p:nvSpPr>
          <p:cNvPr id="23" name="Autore e data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Autore e data</a:t>
            </a:r>
          </a:p>
        </p:txBody>
      </p:sp>
      <p:sp>
        <p:nvSpPr>
          <p:cNvPr id="24" name="Corpo livello uno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Sottotitolo presentazione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f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Titolo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Titolo</a:t>
            </a:r>
          </a:p>
        </p:txBody>
      </p:sp>
      <p:sp>
        <p:nvSpPr>
          <p:cNvPr id="34" name="Corpo livello uno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Sottotitolo diapositiva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Numero diapositiva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olo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</a:t>
            </a:r>
          </a:p>
        </p:txBody>
      </p:sp>
      <p:sp>
        <p:nvSpPr>
          <p:cNvPr id="43" name="Sottotitolo diapositiva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Sottotitolo diapositiva</a:t>
            </a:r>
          </a:p>
        </p:txBody>
      </p:sp>
      <p:sp>
        <p:nvSpPr>
          <p:cNvPr id="44" name="Corpo livello uno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Testo elenco puntato diapositiva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orpo livello uno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Testo elenco puntato diapositiva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ottotitolo diapositiva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Sottotitolo diapositiva</a:t>
            </a:r>
          </a:p>
        </p:txBody>
      </p:sp>
      <p:sp>
        <p:nvSpPr>
          <p:cNvPr id="61" name="Corpo livello uno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Testo elenco puntato diapositiva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660384004_1290x1720.jpg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Titolo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Titolo</a:t>
            </a:r>
          </a:p>
        </p:txBody>
      </p:sp>
      <p:sp>
        <p:nvSpPr>
          <p:cNvPr id="64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olo sezion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Titolo sezione</a:t>
            </a:r>
          </a:p>
        </p:txBody>
      </p:sp>
      <p:sp>
        <p:nvSpPr>
          <p:cNvPr id="72" name="Numero diapositiva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olo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Titolo</a:t>
            </a:r>
          </a:p>
        </p:txBody>
      </p:sp>
      <p:sp>
        <p:nvSpPr>
          <p:cNvPr id="80" name="Sottotitolo diapositiva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Sottotitolo diapositiva</a:t>
            </a:r>
          </a:p>
        </p:txBody>
      </p:sp>
      <p:sp>
        <p:nvSpPr>
          <p:cNvPr id="8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ro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olo programma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Titolo programma</a:t>
            </a:r>
          </a:p>
        </p:txBody>
      </p:sp>
      <p:sp>
        <p:nvSpPr>
          <p:cNvPr id="89" name="Sottotitolo programma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Sottotitolo programma</a:t>
            </a:r>
          </a:p>
        </p:txBody>
      </p:sp>
      <p:sp>
        <p:nvSpPr>
          <p:cNvPr id="90" name="Corpo livello uno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Argomenti del programma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Titolo</a:t>
            </a:r>
          </a:p>
        </p:txBody>
      </p:sp>
      <p:sp>
        <p:nvSpPr>
          <p:cNvPr id="3" name="Corpo livello uno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Testo elenco puntato diapositiva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Numero diapositiva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partecipazione.comune.milano.it" TargetMode="Externa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openxmlformats.org/officeDocument/2006/relationships/image" Target="../media/image1.tif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partecipazione.comune.milano.it" TargetMode="Externa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partecipazione.comune.milano.it" TargetMode="Externa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partecipazione.comune.milano.it" TargetMode="External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pn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partecipazione.comune.milano.it" TargetMode="External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pn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partecipazione.comune.milano.it" TargetMode="Externa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partecipazione.comune.milano.it" TargetMode="Externa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Milano Partecipa_Home.png" descr="Milano Partecipa_Hom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8772" y="-51138"/>
            <a:ext cx="25559929" cy="138182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lumOff val="-13575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SPID_finestra autorizzazione.png" descr="SPID_finestra autorizzazion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60977" y="-1306473"/>
            <a:ext cx="13928355" cy="150257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SPID_Autenticato con successo.png" descr="SPID_Autenticato con success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760" y="3408083"/>
            <a:ext cx="24427520" cy="56439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5">
            <a:lumOff val="-29866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iano Aria e Clima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Piano Aria e Clima</a:t>
            </a:r>
          </a:p>
        </p:txBody>
      </p:sp>
      <p:sp>
        <p:nvSpPr>
          <p:cNvPr id="178" name="Il Processo Partecipativo online.…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t>Il Processo Partecipativo online. </a:t>
            </a:r>
          </a:p>
          <a:p>
            <a:pPr algn="ctr">
              <a:defRPr>
                <a:solidFill>
                  <a:srgbClr val="FFFFFF"/>
                </a:solidFill>
              </a:defRPr>
            </a:pPr>
            <a:r>
              <a:t>Osservazioni, Supporti, Commenti</a:t>
            </a:r>
          </a:p>
        </p:txBody>
      </p:sp>
      <p:sp>
        <p:nvSpPr>
          <p:cNvPr id="179" name="partecipazione.comune.milano.it"/>
          <p:cNvSpPr txBox="1"/>
          <p:nvPr/>
        </p:nvSpPr>
        <p:spPr>
          <a:xfrm>
            <a:off x="512984" y="12480067"/>
            <a:ext cx="23055736" cy="944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defRPr b="1" sz="5500" u="sng">
                <a:solidFill>
                  <a:srgbClr val="FFFFFF"/>
                </a:solidFill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partecipazione.comune.milano.it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Processo PAC_descrizione.png" descr="Processo PAC_descrizion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3224"/>
            <a:ext cx="24384001" cy="166327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Milano Partecipa_pagina Fasi.png" descr="Milano Partecipa_pagina Fasi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92973" y="79907"/>
            <a:ext cx="12556296" cy="135561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Miano Partecipa_Processo PAC.png" descr="Miano Partecipa_Processo PAC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42380" y="-83729"/>
            <a:ext cx="25068760" cy="159427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Ambiti di intervento_main.png" descr="Ambiti di intervento_mai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93325" y="-43113"/>
            <a:ext cx="16538253" cy="124991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Ambiti di intervento_indice.png" descr="Ambiti di intervento_indic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4491" y="1327581"/>
            <a:ext cx="16480135" cy="110608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magine" descr="Immag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895484" y="-32408"/>
            <a:ext cx="7786381" cy="12626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AC_Capitolo Ambiti di intervento_Obiettivo1.png" descr="PAC_Capitolo Ambiti di intervento_Obiettivo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668" y="-49126"/>
            <a:ext cx="24397336" cy="146566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PAC_Crea la tua osservazione.png" descr="PAC_Crea la tua osservazion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73985" y="-63182"/>
            <a:ext cx="21399081" cy="148252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5">
            <a:lumOff val="-29866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Milano Partecipa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Milano Partecipa</a:t>
            </a:r>
          </a:p>
        </p:txBody>
      </p:sp>
      <p:sp>
        <p:nvSpPr>
          <p:cNvPr id="154" name="I Processi di Partecipazione digitale del Comune di Milano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I Processi di Partecipazione digitale del Comune di Milano</a:t>
            </a:r>
          </a:p>
        </p:txBody>
      </p:sp>
      <p:sp>
        <p:nvSpPr>
          <p:cNvPr id="155" name="partecipazione.comune.milano.it"/>
          <p:cNvSpPr txBox="1"/>
          <p:nvPr/>
        </p:nvSpPr>
        <p:spPr>
          <a:xfrm>
            <a:off x="512984" y="12480068"/>
            <a:ext cx="23055736" cy="944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defRPr b="1" sz="5500" u="sng">
                <a:solidFill>
                  <a:srgbClr val="FFFFFF"/>
                </a:solidFill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partecipazione.comune.milano.it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PAC_Completa la tua osservazione.png" descr="PAC_Completa la tua osservazion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00642" y="-81534"/>
            <a:ext cx="18928129" cy="142066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PAC_Pubblica la tua osservazione.png" descr="PAC_Pubblica la tua osservazion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91461" y="-109476"/>
            <a:ext cx="18417274" cy="135215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PAC_Esempio di osservazione pubblicata.png" descr="PAC_Esempio di osservazione pubblicat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7333" y="696935"/>
            <a:ext cx="21439149" cy="113788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PAC_Supporta e Segui.png" descr="PAC_Supporta e Segui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3485" y="2424663"/>
            <a:ext cx="24040808" cy="83187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PAC_Commenti.png" descr="PAC_Commenti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98997" y="63329"/>
            <a:ext cx="16783418" cy="135893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5">
            <a:lumOff val="-29866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Account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Account</a:t>
            </a:r>
          </a:p>
        </p:txBody>
      </p:sp>
      <p:sp>
        <p:nvSpPr>
          <p:cNvPr id="207" name="Impostazioni, Funzionalità, Dati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Impostazioni, Funzionalità, Dati</a:t>
            </a:r>
          </a:p>
        </p:txBody>
      </p:sp>
      <p:sp>
        <p:nvSpPr>
          <p:cNvPr id="208" name="partecipazione.comune.milano.it"/>
          <p:cNvSpPr txBox="1"/>
          <p:nvPr/>
        </p:nvSpPr>
        <p:spPr>
          <a:xfrm>
            <a:off x="512984" y="12480067"/>
            <a:ext cx="23055736" cy="944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defRPr b="1" sz="5500" u="sng">
                <a:solidFill>
                  <a:srgbClr val="FFFFFF"/>
                </a:solidFill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partecipazione.comune.milano.it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Schermata 2020-10-29 alle 15.31.57.png" descr="Schermata 2020-10-29 alle 15.31.5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935" y="2544720"/>
            <a:ext cx="24268130" cy="4708743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Freccia 10"/>
          <p:cNvSpPr/>
          <p:nvPr/>
        </p:nvSpPr>
        <p:spPr>
          <a:xfrm>
            <a:off x="19923351" y="4335491"/>
            <a:ext cx="1386127" cy="112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745" y="0"/>
                </a:moveTo>
                <a:lnTo>
                  <a:pt x="7428" y="3887"/>
                </a:lnTo>
                <a:lnTo>
                  <a:pt x="12357" y="8319"/>
                </a:lnTo>
                <a:lnTo>
                  <a:pt x="0" y="8319"/>
                </a:lnTo>
                <a:lnTo>
                  <a:pt x="0" y="13287"/>
                </a:lnTo>
                <a:lnTo>
                  <a:pt x="12286" y="13287"/>
                </a:lnTo>
                <a:lnTo>
                  <a:pt x="7418" y="17725"/>
                </a:lnTo>
                <a:lnTo>
                  <a:pt x="9755" y="21600"/>
                </a:lnTo>
                <a:lnTo>
                  <a:pt x="21600" y="10803"/>
                </a:lnTo>
                <a:lnTo>
                  <a:pt x="9745" y="0"/>
                </a:lnTo>
                <a:close/>
              </a:path>
            </a:pathLst>
          </a:custGeom>
          <a:solidFill>
            <a:srgbClr val="60D93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Milano Partecipa_impostazioni utente_Nickname.png" descr="Milano Partecipa_impostazioni utente_Nicknam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07578" y="-11961"/>
            <a:ext cx="25827752" cy="136579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Milano Partecipa_Impostazioni utente_Notifiche.png" descr="Milano Partecipa_Impostazioni utente_Notifich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425" y="-610416"/>
            <a:ext cx="24426850" cy="149368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Milano Partecipa_Impostazioni utente_Interessi.png" descr="Milano Partecipa_Impostazioni utente_Interessi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4560" y="-156576"/>
            <a:ext cx="24573120" cy="141825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Milano Partecipa_home con intro.png" descr="Milano Partecipa_home con intr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289129" y="-6146032"/>
            <a:ext cx="27183771" cy="202899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Milano Partecipa_Impostazioni Utente_Dati.png" descr="Milano Partecipa_Impostazioni Utente_Dati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00748" y="-393375"/>
            <a:ext cx="22482469" cy="151333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Schermata 2020-10-29 alle 15.32.21.png" descr="Schermata 2020-10-29 alle 15.32.2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3807692"/>
            <a:ext cx="24384001" cy="4928052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Freccia 10"/>
          <p:cNvSpPr/>
          <p:nvPr/>
        </p:nvSpPr>
        <p:spPr>
          <a:xfrm>
            <a:off x="19829746" y="6699008"/>
            <a:ext cx="1386126" cy="112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745" y="0"/>
                </a:moveTo>
                <a:lnTo>
                  <a:pt x="7428" y="3887"/>
                </a:lnTo>
                <a:lnTo>
                  <a:pt x="12357" y="8319"/>
                </a:lnTo>
                <a:lnTo>
                  <a:pt x="0" y="8319"/>
                </a:lnTo>
                <a:lnTo>
                  <a:pt x="0" y="13287"/>
                </a:lnTo>
                <a:lnTo>
                  <a:pt x="12286" y="13287"/>
                </a:lnTo>
                <a:lnTo>
                  <a:pt x="7418" y="17725"/>
                </a:lnTo>
                <a:lnTo>
                  <a:pt x="9755" y="21600"/>
                </a:lnTo>
                <a:lnTo>
                  <a:pt x="21600" y="10803"/>
                </a:lnTo>
                <a:lnTo>
                  <a:pt x="9745" y="0"/>
                </a:lnTo>
                <a:close/>
              </a:path>
            </a:pathLst>
          </a:custGeom>
          <a:solidFill>
            <a:srgbClr val="60D93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Profilo.png" descr="Profil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2743" y="-18288"/>
            <a:ext cx="22898515" cy="130908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Schermata 2020-10-29 alle 15.32.43.png" descr="Schermata 2020-10-29 alle 15.32.4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9316" y="3278601"/>
            <a:ext cx="24542632" cy="5072277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Freccia 10"/>
          <p:cNvSpPr/>
          <p:nvPr/>
        </p:nvSpPr>
        <p:spPr>
          <a:xfrm>
            <a:off x="19899949" y="7143629"/>
            <a:ext cx="1386127" cy="112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745" y="0"/>
                </a:moveTo>
                <a:lnTo>
                  <a:pt x="7428" y="3887"/>
                </a:lnTo>
                <a:lnTo>
                  <a:pt x="12357" y="8319"/>
                </a:lnTo>
                <a:lnTo>
                  <a:pt x="0" y="8319"/>
                </a:lnTo>
                <a:lnTo>
                  <a:pt x="0" y="13287"/>
                </a:lnTo>
                <a:lnTo>
                  <a:pt x="12286" y="13287"/>
                </a:lnTo>
                <a:lnTo>
                  <a:pt x="7418" y="17725"/>
                </a:lnTo>
                <a:lnTo>
                  <a:pt x="9755" y="21600"/>
                </a:lnTo>
                <a:lnTo>
                  <a:pt x="21600" y="10803"/>
                </a:lnTo>
                <a:lnTo>
                  <a:pt x="9745" y="0"/>
                </a:lnTo>
                <a:close/>
              </a:path>
            </a:pathLst>
          </a:custGeom>
          <a:solidFill>
            <a:srgbClr val="60D93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Notifiche.png" descr="Notifich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3019" y="-31749"/>
            <a:ext cx="22808197" cy="13271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5">
            <a:lumOff val="-29866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Aiuto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Aiuto</a:t>
            </a:r>
          </a:p>
        </p:txBody>
      </p:sp>
      <p:sp>
        <p:nvSpPr>
          <p:cNvPr id="232" name="partecipazione.comune.milano.it"/>
          <p:cNvSpPr txBox="1"/>
          <p:nvPr/>
        </p:nvSpPr>
        <p:spPr>
          <a:xfrm>
            <a:off x="512984" y="12480067"/>
            <a:ext cx="23055736" cy="944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defRPr b="1" sz="5500" u="sng">
                <a:solidFill>
                  <a:srgbClr val="FFFFFF"/>
                </a:solidFill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partecipazione.comune.milano.it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Milano Partecipa_Aiuto.png" descr="Milano Partecipa_Aiut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63353" y="-14552"/>
            <a:ext cx="18558183" cy="119823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5">
            <a:lumOff val="-29866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Contatti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Contatti</a:t>
            </a:r>
          </a:p>
        </p:txBody>
      </p:sp>
      <p:sp>
        <p:nvSpPr>
          <p:cNvPr id="237" name="partecipazione.comune.milano.it"/>
          <p:cNvSpPr txBox="1"/>
          <p:nvPr/>
        </p:nvSpPr>
        <p:spPr>
          <a:xfrm>
            <a:off x="512984" y="12480067"/>
            <a:ext cx="23055736" cy="944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defRPr b="1" sz="5500" u="sng">
                <a:solidFill>
                  <a:srgbClr val="FFFFFF"/>
                </a:solidFill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partecipazione.comune.milano.it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Contatti.png" descr="Contatti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300594" y="0"/>
            <a:ext cx="27406408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5">
            <a:lumOff val="-29866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razie e buona partecipazione…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t>Grazie e buona partecipazione</a:t>
            </a:r>
          </a:p>
          <a:p>
            <a:pPr algn="ctr">
              <a:defRPr>
                <a:solidFill>
                  <a:srgbClr val="FFFFFF"/>
                </a:solidFill>
              </a:defRPr>
            </a:pPr>
            <a:r>
              <a:t>dallo staff di Milano Partecipa</a:t>
            </a:r>
          </a:p>
        </p:txBody>
      </p:sp>
      <p:sp>
        <p:nvSpPr>
          <p:cNvPr id="242" name="partecipazione.comune.milano.it"/>
          <p:cNvSpPr txBox="1"/>
          <p:nvPr/>
        </p:nvSpPr>
        <p:spPr>
          <a:xfrm>
            <a:off x="512984" y="12480067"/>
            <a:ext cx="23055736" cy="944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defRPr b="1" sz="5500" u="sng">
                <a:solidFill>
                  <a:srgbClr val="FFFFFF"/>
                </a:solidFill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partecipazione.comune.milano.it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Milano Partecipa_processi attivi.png" descr="Milano Partecipa_processi attivi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92601" y="33365"/>
            <a:ext cx="34568322" cy="129212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Milano Partecipa_processi.png" descr="Milano Partecipa_processi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934066"/>
            <a:ext cx="24384001" cy="162861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5">
            <a:lumOff val="-29866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Login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Login</a:t>
            </a:r>
          </a:p>
        </p:txBody>
      </p:sp>
      <p:sp>
        <p:nvSpPr>
          <p:cNvPr id="164" name="Una Identità Digitale Unica per i servizi del Comune di Milano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Una Identità Digitale Unica per i servizi del Comune di Milano</a:t>
            </a:r>
          </a:p>
        </p:txBody>
      </p:sp>
      <p:sp>
        <p:nvSpPr>
          <p:cNvPr id="165" name="partecipazione.comune.milano.it"/>
          <p:cNvSpPr txBox="1"/>
          <p:nvPr/>
        </p:nvSpPr>
        <p:spPr>
          <a:xfrm>
            <a:off x="512984" y="12480067"/>
            <a:ext cx="23055736" cy="944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defRPr b="1" sz="5500" u="sng">
                <a:solidFill>
                  <a:srgbClr val="FFFFFF"/>
                </a:solidFill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partecipazione.comune.milano.it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Milano Partecipa_login.png" descr="Milano Partecipa_logi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99413" y="-72902"/>
            <a:ext cx="21467530" cy="142489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Milano Partecipa_SPID.png" descr="Milano Partecipa_SPI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4455" y="-59767"/>
            <a:ext cx="24592910" cy="134143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lumOff val="-13575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SPID_finestra credenziali.png" descr="SPID_finestra credenziali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51600" y="-2265"/>
            <a:ext cx="18496330" cy="137205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