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2" r:id="rId23"/>
    <p:sldId id="283" r:id="rId24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rup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tro capitolo _ no occhi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71475" y="188638"/>
            <a:ext cx="11485565" cy="1139532"/>
          </a:xfrm>
          <a:prstGeom prst="rect">
            <a:avLst/>
          </a:prstGeom>
        </p:spPr>
        <p:txBody>
          <a:bodyPr/>
          <a:lstStyle>
            <a:lvl1pPr marL="228600" indent="-228600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657225" indent="-200025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14450" indent="-400050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16100" indent="-444500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73300" indent="-444500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Corpo livello uno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Corpo livello due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Corpo livello tre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Corpo livello quattro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Livello 5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9113439" y="6507628"/>
            <a:ext cx="2743203" cy="256537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371475" y="188638"/>
            <a:ext cx="11485565" cy="1139532"/>
          </a:xfrm>
          <a:prstGeom prst="rect">
            <a:avLst/>
          </a:prstGeom>
        </p:spPr>
        <p:txBody>
          <a:bodyPr/>
          <a:lstStyle>
            <a:lvl1pPr marL="228600" indent="-228600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657225" indent="-200025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14450" indent="-400050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16100" indent="-444500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73300" indent="-444500">
              <a:defRPr sz="3500" b="1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Corpo livello uno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Corpo livello due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Corpo livello tre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Corpo livello quattro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10B28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865" y="-16347"/>
            <a:ext cx="12178271" cy="6890695"/>
          </a:xfrm>
          <a:prstGeom prst="rect">
            <a:avLst/>
          </a:prstGeom>
          <a:ln w="241300">
            <a:solidFill>
              <a:srgbClr val="15B4C5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6" name="image2.png"/>
          <p:cNvPicPr/>
          <p:nvPr/>
        </p:nvPicPr>
        <p:blipFill>
          <a:blip r:embed="rId2">
            <a:extLst/>
          </a:blip>
          <a:srcRect r="78618"/>
          <a:stretch>
            <a:fillRect/>
          </a:stretch>
        </p:blipFill>
        <p:spPr>
          <a:xfrm>
            <a:off x="374133" y="6253429"/>
            <a:ext cx="836142" cy="365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924" y="353731"/>
            <a:ext cx="876138" cy="669462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55" cy="223835"/>
          </a:xfrm>
          <a:prstGeom prst="rect">
            <a:avLst/>
          </a:prstGeom>
        </p:spPr>
        <p:txBody>
          <a:bodyPr wrap="none" lIns="35716" tIns="35716" rIns="35716" bIns="35716" anchor="t"/>
          <a:lstStyle>
            <a:lvl1pPr algn="ctr" defTabSz="584200">
              <a:defRPr sz="1000"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  <p:pic>
        <p:nvPicPr>
          <p:cNvPr id="59" name="image2.png"/>
          <p:cNvPicPr/>
          <p:nvPr/>
        </p:nvPicPr>
        <p:blipFill>
          <a:blip r:embed="rId2">
            <a:extLst/>
          </a:blip>
          <a:srcRect l="78805"/>
          <a:stretch>
            <a:fillRect/>
          </a:stretch>
        </p:blipFill>
        <p:spPr>
          <a:xfrm>
            <a:off x="1318458" y="6253429"/>
            <a:ext cx="828822" cy="365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865" y="-16347"/>
            <a:ext cx="12178271" cy="6890695"/>
          </a:xfrm>
          <a:prstGeom prst="rect">
            <a:avLst/>
          </a:prstGeom>
          <a:ln w="241300">
            <a:solidFill>
              <a:srgbClr val="15B4C5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133" y="6253429"/>
            <a:ext cx="3910585" cy="365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133" y="353731"/>
            <a:ext cx="683368" cy="522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865" y="-16347"/>
            <a:ext cx="12178271" cy="6890695"/>
          </a:xfrm>
          <a:prstGeom prst="rect">
            <a:avLst/>
          </a:prstGeom>
          <a:ln w="241300">
            <a:solidFill>
              <a:srgbClr val="15B4C5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133" y="6253429"/>
            <a:ext cx="3910585" cy="365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133" y="353731"/>
            <a:ext cx="683368" cy="522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Livello 5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3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02858" y="6189702"/>
            <a:ext cx="1045222" cy="51344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441174" y="6436683"/>
            <a:ext cx="10847514" cy="1"/>
          </a:xfrm>
          <a:prstGeom prst="line">
            <a:avLst/>
          </a:prstGeom>
          <a:ln w="25400">
            <a:solidFill>
              <a:srgbClr val="E2232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838200" y="230185"/>
            <a:ext cx="10515600" cy="159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10600" y="6404290"/>
            <a:ext cx="27432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2462951" y="3491981"/>
            <a:ext cx="1791300" cy="145291"/>
          </a:xfrm>
          <a:prstGeom prst="roundRect">
            <a:avLst>
              <a:gd name="adj" fmla="val 50000"/>
            </a:avLst>
          </a:prstGeom>
          <a:solidFill>
            <a:srgbClr val="F5C7C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6284" y="2245167"/>
            <a:ext cx="6281071" cy="429194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518741" y="2298269"/>
            <a:ext cx="3596320" cy="1443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>
            <a:spAutoFit/>
          </a:bodyPr>
          <a:lstStyle/>
          <a:p>
            <a:pPr lvl="0" defTabSz="584200">
              <a:lnSpc>
                <a:spcPct val="80000"/>
              </a:lnSpc>
            </a:pPr>
            <a:r>
              <a:rPr sz="5000">
                <a:solidFill>
                  <a:srgbClr val="393847"/>
                </a:solidFill>
                <a:latin typeface="Lato Black"/>
                <a:ea typeface="Lato Black"/>
                <a:cs typeface="Lato Black"/>
                <a:sym typeface="Lato Black"/>
              </a:rPr>
              <a:t>Piano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defTabSz="584200">
              <a:lnSpc>
                <a:spcPct val="80000"/>
              </a:lnSpc>
            </a:pPr>
            <a:r>
              <a:rPr sz="5000">
                <a:solidFill>
                  <a:srgbClr val="393847"/>
                </a:solidFill>
                <a:latin typeface="Lato Black"/>
                <a:ea typeface="Lato Black"/>
                <a:cs typeface="Lato Black"/>
                <a:sym typeface="Lato Black"/>
              </a:rPr>
              <a:t>Aria e Clima</a:t>
            </a:r>
          </a:p>
        </p:txBody>
      </p:sp>
      <p:sp>
        <p:nvSpPr>
          <p:cNvPr id="75" name="Shape 75"/>
          <p:cNvSpPr/>
          <p:nvPr/>
        </p:nvSpPr>
        <p:spPr>
          <a:xfrm>
            <a:off x="518741" y="3878691"/>
            <a:ext cx="2182429" cy="37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>
            <a:spAutoFit/>
          </a:bodyPr>
          <a:lstStyle>
            <a:lvl1pPr defTabSz="584200">
              <a:defRPr sz="2000">
                <a:solidFill>
                  <a:srgbClr val="393847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93847"/>
                </a:solidFill>
              </a:rPr>
              <a:t>Comune di Milano</a:t>
            </a:r>
          </a:p>
        </p:txBody>
      </p:sp>
      <p:sp>
        <p:nvSpPr>
          <p:cNvPr id="76" name="Shape 76"/>
          <p:cNvSpPr/>
          <p:nvPr/>
        </p:nvSpPr>
        <p:spPr>
          <a:xfrm>
            <a:off x="11678825" y="6261634"/>
            <a:ext cx="315376" cy="3954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10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 rot="16200000">
            <a:off x="-1843701" y="3539385"/>
            <a:ext cx="4710269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3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1300"/>
              <a:t>Obiettivi 2030</a:t>
            </a:r>
          </a:p>
        </p:txBody>
      </p:sp>
      <p:graphicFrame>
        <p:nvGraphicFramePr>
          <p:cNvPr id="208" name="Table 208"/>
          <p:cNvGraphicFramePr/>
          <p:nvPr/>
        </p:nvGraphicFramePr>
        <p:xfrm>
          <a:off x="999548" y="1082450"/>
          <a:ext cx="10255906" cy="563986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9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42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Attivazione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Tempi 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707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1.1 - Riduzione degli impatti ambientali nella gestione dei tempi della città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1.1.1 Revisione del Piano Territoriale degli Orari (PTO) in relazione al processo di transizione ambientale e all’emergenza Covid- 19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67">
                <a:tc rowSpan="2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1.2 – Sistema avanzato di supporto alle decisioni e alle valutazioni di efficacia degli interventi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1.2.1 Sistemi avanzati di misurazione multiparametrica della qualità dell’aria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1.2.2 Implementazione di un sistema modellistico 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per la qualità dell'aria a supporto delle decisioni 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97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1.3 -   Azioni finalizzate alla protezione degli ambiti sensibili, dei residenti e city user dall’esposizione all’inquinamento atmosferico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1.3.1  Interventi di Protezione degli ambiti sensibili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16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1.4 -   Azioni finalizzate al contenimento del fenomeno di risollevamento delle polveri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1.4.1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Azioni di riduzione risollevamento polveri 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/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501">
                <a:tc rowSpan="2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1.5 - Limitazione delle attività ad alte emissioni inquinanti diverse dal traffico veicolare.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1.5.1 Regolamentazione delle attività ad alte  emissioni inquinanti diverse dal traffico veicolare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0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1.5.2 Tavoli di lavoro con gli enti sovracomunali per lo sviluppo di un’agricoltura e una zootecnia sostenibili</a:t>
                      </a:r>
                      <a:b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solidFill>
                          <a:srgbClr val="80808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50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1.6 -  Fondo per l'aria </a:t>
                      </a:r>
                      <a:b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1.6.1 Studio di fattibilità per la costituzione di un fondo per l’aria.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9" name="Shape 209"/>
          <p:cNvSpPr/>
          <p:nvPr/>
        </p:nvSpPr>
        <p:spPr>
          <a:xfrm>
            <a:off x="4799855" y="1586507"/>
            <a:ext cx="3" cy="546338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4799855" y="2378595"/>
            <a:ext cx="3" cy="576068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4799855" y="3179191"/>
            <a:ext cx="2" cy="302965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4799854" y="3776588"/>
            <a:ext cx="3" cy="611483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4799855" y="4704184"/>
            <a:ext cx="3" cy="692416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4799855" y="5714258"/>
            <a:ext cx="2" cy="302965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237825" y="365032"/>
            <a:ext cx="448824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Milano Sana e Inclusiva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11</a:t>
            </a:fld>
            <a:endParaRPr sz="1000">
              <a:solidFill>
                <a:srgbClr val="535353"/>
              </a:solidFill>
            </a:endParaRPr>
          </a:p>
        </p:txBody>
      </p:sp>
      <p:graphicFrame>
        <p:nvGraphicFramePr>
          <p:cNvPr id="218" name="Table 218"/>
          <p:cNvGraphicFramePr/>
          <p:nvPr/>
        </p:nvGraphicFramePr>
        <p:xfrm>
          <a:off x="934325" y="1044369"/>
          <a:ext cx="9920986" cy="533599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45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Attivazione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Tempi 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02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1.7 – Economia circolare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1.7.1 Dotare l’Amministrazione di programmi d’azione per l’economia circolare 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1.7.2 Azioni mirate alla riduzione della </a:t>
                      </a:r>
                      <a:br>
                        <a:rPr sz="11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produzione di rifiuti, dello spreco alimentare e del minor consumo delle materie prime</a:t>
                      </a:r>
                      <a:endParaRPr>
                        <a:solidFill>
                          <a:srgbClr val="FF0000"/>
                        </a:solidFill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1.7.3 Riduzione del 50% dello spreco alimentare in linea con i contenuti della Food Policy di Milano.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1.7.4 Programma per l’applicazione di Criteri Green  a tutti gli acquisti del Comune e delle Partecipate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1.7.5 Introduzione criteri “green” per tutti gli eventi pubblici o privati organizzati a Milano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1.7.6 Progetto pilota per lo sviluppo </a:t>
                      </a:r>
                      <a:b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 una multietichetta ambientale (e sociale) per operatori del settore Ho.Re.Ca. di Milano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corso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corso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corso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corso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2021 -2030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2020-2028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2020-2030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2020-2022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2020-2021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2021-2023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0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1.8 -  Progettazione Urbana Sostenibile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ym typeface="Helvetica"/>
                        </a:rPr>
                        <a:t>AZIONE 1.8.1 Bilancio Ambientale Integrato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1.8.2 Realizzazione di Linee Guida per la 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progettazione degli Spazi Pubblici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ym typeface="Helvetica"/>
                        </a:rPr>
                        <a:t>2021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ym typeface="Helvetica"/>
                        </a:rPr>
                        <a:t>2021-2030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957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1.9 - Comunicazione del rischio e gestione resiliente delle emergenze.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1.9.1  Anticipazione e comunicazione </a:t>
                      </a:r>
                      <a:b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del rischio e gestione resiliente delle emergenze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9" name="Shape 219"/>
          <p:cNvSpPr/>
          <p:nvPr/>
        </p:nvSpPr>
        <p:spPr>
          <a:xfrm flipH="1">
            <a:off x="4799853" y="1659293"/>
            <a:ext cx="5" cy="3232853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4799855" y="5002375"/>
            <a:ext cx="2" cy="548643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4799855" y="5750147"/>
            <a:ext cx="3" cy="424791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22" name="Shape 222"/>
          <p:cNvSpPr/>
          <p:nvPr/>
        </p:nvSpPr>
        <p:spPr>
          <a:xfrm rot="16200000">
            <a:off x="-1889419" y="3585103"/>
            <a:ext cx="471026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3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1300"/>
              <a:t>Obiettivi 2030</a:t>
            </a:r>
          </a:p>
        </p:txBody>
      </p:sp>
      <p:sp>
        <p:nvSpPr>
          <p:cNvPr id="223" name="Shape 223"/>
          <p:cNvSpPr/>
          <p:nvPr/>
        </p:nvSpPr>
        <p:spPr>
          <a:xfrm>
            <a:off x="237825" y="365032"/>
            <a:ext cx="448824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Milano Sana e Inclusiva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12</a:t>
            </a:fld>
            <a:endParaRPr sz="1000">
              <a:solidFill>
                <a:srgbClr val="535353"/>
              </a:solidFill>
            </a:endParaRPr>
          </a:p>
        </p:txBody>
      </p:sp>
      <p:graphicFrame>
        <p:nvGraphicFramePr>
          <p:cNvPr id="226" name="Table 226"/>
          <p:cNvGraphicFramePr/>
          <p:nvPr/>
        </p:nvGraphicFramePr>
        <p:xfrm>
          <a:off x="999548" y="2038485"/>
          <a:ext cx="9920986" cy="250453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91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Attivazione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Tempi 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81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2.1   Riduzione netta della  mobilità personale motorizzata ad uso privato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2.1.1 Rimodulazione delle regole ambientali per la circolazione stradale nell’area B di Milano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2.1.2  Pianificazione di azioni di mobilità urbana 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2.1.3  Accordi con Enti sovracomunali per il</a:t>
                      </a:r>
                      <a:b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miglioramento del trasporto gravitante su Milano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2025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2025 -2030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  <a:endParaRPr>
                        <a:sym typeface="Helvetica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2021-2025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2.2 - Istituire la Zero Emission Zone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2.2.1 Realizzazione di un'area con mobilità a zero emissioni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2022-2030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7" name="Shape 227"/>
          <p:cNvSpPr/>
          <p:nvPr/>
        </p:nvSpPr>
        <p:spPr>
          <a:xfrm>
            <a:off x="4799853" y="2674383"/>
            <a:ext cx="4" cy="1152131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4799855" y="4012941"/>
            <a:ext cx="3" cy="225625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Milano Connessa e Altamente Accessibile</a:t>
            </a:r>
          </a:p>
        </p:txBody>
      </p:sp>
      <p:sp>
        <p:nvSpPr>
          <p:cNvPr id="230" name="Shape 230"/>
          <p:cNvSpPr/>
          <p:nvPr/>
        </p:nvSpPr>
        <p:spPr>
          <a:xfrm rot="16200000">
            <a:off x="-1889419" y="3585103"/>
            <a:ext cx="471026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3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1300"/>
              <a:t>Obiettivi 2030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13</a:t>
            </a:fld>
            <a:endParaRPr sz="1000">
              <a:solidFill>
                <a:srgbClr val="535353"/>
              </a:solidFill>
            </a:endParaRPr>
          </a:p>
        </p:txBody>
      </p:sp>
      <p:graphicFrame>
        <p:nvGraphicFramePr>
          <p:cNvPr id="233" name="Table 233"/>
          <p:cNvGraphicFramePr/>
          <p:nvPr/>
        </p:nvGraphicFramePr>
        <p:xfrm>
          <a:off x="967466" y="1124744"/>
          <a:ext cx="9953070" cy="554986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4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93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Attivazione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Tempi 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87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 3.1 Trasformazioni territoriali Carbon Neutral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3.1. Realizzazione di aree carbon neutral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87">
                <a:tc rowSpan="2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 3.2 Decarbonizzazione del 50% dei consumi degli edifici comunali</a:t>
                      </a:r>
                      <a:b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3.2.1 Piano di riqualificazione del patrimonio edilizio del Comune di Milano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5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3.2.2 Progetto pilota di installazione di pannelli fotovoltaici per la produzione di energia elettrica a copertura dei consumi dell'amministrazione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87">
                <a:tc rowSpan="3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3.3 Riqualificazione del patrimonio edilizio privato</a:t>
                      </a:r>
                      <a:b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 b="1">
                        <a:solidFill>
                          <a:srgbClr val="E2232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3.3.1 Strategie di efficientamento energetico del patrimonio edilizio privato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2020-2025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3.3.2 Zero CarbonFund (ZCF)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7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3.3.3 Incentivi Equi</a:t>
                      </a:r>
                      <a:b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solidFill>
                          <a:srgbClr val="80808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76">
                <a:tc rowSpan="3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3.4 Una nuova produzione di energia termica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3.4.1 Piano di decarbonizzazione dell’energia termica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3.4.2 Progetti pilota per lo sviluppo del TLR4G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3.4.3 Bonus per la manutenzione degli impianti termici.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2021-2023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5583">
                <a:tc rowSpan="3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3.5 Copertura dei consumi elettrici con fonti rinnovabili per il 45% degli usi domestici e per il 10% degli usi del settore terziario e industriale, post efficientamento</a:t>
                      </a:r>
                      <a:b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 b="1">
                        <a:solidFill>
                          <a:srgbClr val="E2232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3.5.1 Progetto pilota per lo sviluppo di un fondo di rotazione destinato a coprire i consumi elettrici delle case ERP con impianti fotovoltaici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2021-2023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1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3.5.2 Sviluppo di accordi finalizzati allo sviluppo delle comunità energetiche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1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3.5.3 Definizione di una strategia per l’efficientamento degli usi elettrici nel settore terziario</a:t>
                      </a:r>
                      <a:b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solidFill>
                          <a:srgbClr val="80808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4" name="Shape 234"/>
          <p:cNvSpPr/>
          <p:nvPr/>
        </p:nvSpPr>
        <p:spPr>
          <a:xfrm>
            <a:off x="4799855" y="1556791"/>
            <a:ext cx="3" cy="288035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4799854" y="1988840"/>
            <a:ext cx="2" cy="864097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4799855" y="3068960"/>
            <a:ext cx="1" cy="792088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799854" y="4077071"/>
            <a:ext cx="4" cy="732772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4799855" y="4998255"/>
            <a:ext cx="2" cy="1260712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000" spc="83">
                <a:latin typeface="Lato Black"/>
                <a:ea typeface="Lato Black"/>
                <a:cs typeface="Lato Black"/>
                <a:sym typeface="Lato Black"/>
              </a:rPr>
              <a:t>Milano a Energia Positiva</a:t>
            </a:r>
          </a:p>
        </p:txBody>
      </p:sp>
      <p:sp>
        <p:nvSpPr>
          <p:cNvPr id="240" name="Shape 240"/>
          <p:cNvSpPr/>
          <p:nvPr/>
        </p:nvSpPr>
        <p:spPr>
          <a:xfrm rot="16200000">
            <a:off x="-1889419" y="3585103"/>
            <a:ext cx="471026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3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1300"/>
              <a:t>Obiettivi 2030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14</a:t>
            </a:fld>
            <a:endParaRPr sz="1000">
              <a:solidFill>
                <a:srgbClr val="535353"/>
              </a:solidFill>
            </a:endParaRPr>
          </a:p>
        </p:txBody>
      </p:sp>
      <p:graphicFrame>
        <p:nvGraphicFramePr>
          <p:cNvPr id="243" name="Table 243"/>
          <p:cNvGraphicFramePr/>
          <p:nvPr/>
        </p:nvGraphicFramePr>
        <p:xfrm>
          <a:off x="967464" y="1425238"/>
          <a:ext cx="9953046" cy="404668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4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87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Attivazione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Tempi  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48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4.1 implementazione e monitoraggio del processo di adattamento ai cambiamenti climatici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4.1.1 Analisi e monitoraggio della vulnerabilità climatica locale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55">
                <a:tc rowSpan="5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4.2 Raffrescamento urbano e riduzione del fenomeno isole di calore in città</a:t>
                      </a:r>
                      <a:b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4.2.1 interventi di forestazione urbana e incremento di superfici verdi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AZIONE: 4.2.2  diffusione di tetti e pareti verdi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2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: 4.2.3 Raffrescamento delle scuole attraverso interventi di forestazione urbana, NBS, efficientamento energetico e introduzione si sistemi di ventilazione naturale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4.2.4 Riduzione della superficie dei parcheggi pubblici direttamente esposta alla radiazione solare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9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4.2.5 Parcheggi e servizi connessi in strutture verticali per ridurre i consumi di suolo e l’impatto sul clima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2021-2026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848">
                <a:tc rowSpan="2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4.3 Milano città spugna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4.3.1 Depavimentazione: aumento della superficie drenante in città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2021-2023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46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500"/>
                        </a:spcBef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4.3.2 :  Riduzione del rischio idraulico e diminuzione dell'afflusso d'acqua piovana alla rete fognaria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4" name="Shape 244"/>
          <p:cNvSpPr/>
          <p:nvPr/>
        </p:nvSpPr>
        <p:spPr>
          <a:xfrm>
            <a:off x="4799855" y="1916832"/>
            <a:ext cx="3" cy="288035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45" name="Shape 245"/>
          <p:cNvSpPr/>
          <p:nvPr/>
        </p:nvSpPr>
        <p:spPr>
          <a:xfrm flipH="1">
            <a:off x="4799854" y="2321944"/>
            <a:ext cx="4" cy="2043162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4799855" y="4509120"/>
            <a:ext cx="2" cy="862179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Milano più Fresca</a:t>
            </a:r>
          </a:p>
        </p:txBody>
      </p:sp>
      <p:sp>
        <p:nvSpPr>
          <p:cNvPr id="248" name="Shape 248"/>
          <p:cNvSpPr/>
          <p:nvPr/>
        </p:nvSpPr>
        <p:spPr>
          <a:xfrm rot="16200000">
            <a:off x="-1889419" y="3585103"/>
            <a:ext cx="471026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3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1300"/>
              <a:t>Obiettivi 2030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15</a:t>
            </a:fld>
            <a:endParaRPr sz="1000">
              <a:solidFill>
                <a:srgbClr val="535353"/>
              </a:solidFill>
            </a:endParaRPr>
          </a:p>
        </p:txBody>
      </p:sp>
      <p:graphicFrame>
        <p:nvGraphicFramePr>
          <p:cNvPr id="251" name="Table 251"/>
          <p:cNvGraphicFramePr/>
          <p:nvPr/>
        </p:nvGraphicFramePr>
        <p:xfrm>
          <a:off x="967451" y="1196750"/>
          <a:ext cx="9953048" cy="535654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44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69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Attivazione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Tempi  Azione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73">
                <a:tc rowSpan="6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5.1  cittadini consapevoli </a:t>
                      </a:r>
                      <a:b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 resilienti</a:t>
                      </a:r>
                      <a:b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 b="1">
                        <a:solidFill>
                          <a:srgbClr val="E2232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5.1.1  Cittadini Informati titolo azione - Piano di informazione e sensibilizzazione dei cittadini 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5.1.2  Cittadini che cambiano le proprie abitudini - Campagne di Behavioural Change dei cittadini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3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5.1.3  Cittadini che sperimentano  - Progetti di coinvolgimento e partecipazione della cittadinanza in sperimentazioni e pratiche locali ecc)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3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5.1.4  Cittadini che partecipano- Creazione e gestione di un organismo permanente di partecipazone al PAC organizzato su base municipale e centrale 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4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5.1.5  Cittadini formati e competenti-Attività di formazione per la cittadinanza sui temi del PAC (sono eventi ma anche workshop o materiali, anche di tipo specialistico e dedicato tipo incentivi, sensori)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3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5.1.6  Cittadini coinvolti nella produzione e nel riuso dei dati- Attività di data gathering, data sharing e re-use di dati inerenti il PAC. Monitoraggio ambientale partecipato. 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3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5.2  Imprese consapevoli e resilienti</a:t>
                      </a:r>
                      <a:br>
                        <a:rPr sz="1100" b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5.2  informazione e comunicazione alle imprese (in genere sul PAC e su specifiche soluzioni/approcci /Strumenti da utIlizzare) - il progetto SPARE</a:t>
                      </a:r>
                      <a:b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045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OBIETTIVO 5.3  Milano Consapevole e Innovativa</a:t>
                      </a:r>
                      <a:br>
                        <a:rPr sz="1100" b="1">
                          <a:solidFill>
                            <a:srgbClr val="E2232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 b="1">
                        <a:solidFill>
                          <a:srgbClr val="E2232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AZIONE  5.3 Think Tank su Innovazione nel PAC in relazione alla città nel proprio complesso e alle componenti economiche e sociali presenti, nonchè alle sue relazioni con I contesti internazionali</a:t>
                      </a:r>
                      <a:br>
                        <a:rPr sz="1100">
                          <a:solidFill>
                            <a:srgbClr val="80808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endParaRPr sz="1100">
                        <a:solidFill>
                          <a:srgbClr val="80808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2021-2030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2" name="Shape 252"/>
          <p:cNvSpPr/>
          <p:nvPr/>
        </p:nvSpPr>
        <p:spPr>
          <a:xfrm flipH="1">
            <a:off x="4799853" y="1544689"/>
            <a:ext cx="5" cy="3055248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799855" y="5517229"/>
            <a:ext cx="3" cy="432051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4799854" y="4809530"/>
            <a:ext cx="3" cy="432049"/>
          </a:xfrm>
          <a:prstGeom prst="line">
            <a:avLst/>
          </a:prstGeom>
          <a:ln w="7620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Milano Consapevole</a:t>
            </a:r>
          </a:p>
        </p:txBody>
      </p:sp>
      <p:sp>
        <p:nvSpPr>
          <p:cNvPr id="256" name="Shape 256"/>
          <p:cNvSpPr/>
          <p:nvPr/>
        </p:nvSpPr>
        <p:spPr>
          <a:xfrm rot="16200000">
            <a:off x="-1889419" y="3585103"/>
            <a:ext cx="471026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3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1300"/>
              <a:t>Obiettivi 2030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16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840718" y="2240378"/>
            <a:ext cx="1887131" cy="3"/>
          </a:xfrm>
          <a:prstGeom prst="line">
            <a:avLst/>
          </a:prstGeom>
          <a:ln w="127000" cap="rnd">
            <a:solidFill>
              <a:srgbClr val="FFE69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60" name="Shape 260"/>
          <p:cNvSpPr/>
          <p:nvPr/>
        </p:nvSpPr>
        <p:spPr>
          <a:xfrm rot="632593">
            <a:off x="1980285" y="2402296"/>
            <a:ext cx="438675" cy="49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2046770" y="2376928"/>
            <a:ext cx="413900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62" name="Shape 262"/>
          <p:cNvSpPr/>
          <p:nvPr/>
        </p:nvSpPr>
        <p:spPr>
          <a:xfrm>
            <a:off x="2816004" y="2784076"/>
            <a:ext cx="744797" cy="3"/>
          </a:xfrm>
          <a:prstGeom prst="line">
            <a:avLst/>
          </a:prstGeom>
          <a:ln w="127000" cap="rnd">
            <a:solidFill>
              <a:srgbClr val="FFE69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2899542" y="3303060"/>
            <a:ext cx="2332363" cy="3"/>
          </a:xfrm>
          <a:prstGeom prst="line">
            <a:avLst/>
          </a:prstGeom>
          <a:ln w="127000" cap="rnd">
            <a:solidFill>
              <a:srgbClr val="FFE69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64" name="Shape 264"/>
          <p:cNvSpPr/>
          <p:nvPr/>
        </p:nvSpPr>
        <p:spPr>
          <a:xfrm rot="19800000">
            <a:off x="9595025" y="4098881"/>
            <a:ext cx="438674" cy="496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4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9711349" y="4068579"/>
            <a:ext cx="231461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66" name="Shape 266"/>
          <p:cNvSpPr/>
          <p:nvPr/>
        </p:nvSpPr>
        <p:spPr>
          <a:xfrm>
            <a:off x="7524057" y="4293096"/>
            <a:ext cx="1668286" cy="1"/>
          </a:xfrm>
          <a:prstGeom prst="line">
            <a:avLst/>
          </a:prstGeom>
          <a:ln w="127000" cap="rnd">
            <a:solidFill>
              <a:srgbClr val="F4B183">
                <a:alpha val="79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2654973" y="1995092"/>
            <a:ext cx="6352729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2000"/>
              <a:t>QUALITA’ DELL’ARIA</a:t>
            </a:r>
          </a:p>
        </p:txBody>
      </p:sp>
      <p:sp>
        <p:nvSpPr>
          <p:cNvPr id="268" name="Shape 268"/>
          <p:cNvSpPr/>
          <p:nvPr/>
        </p:nvSpPr>
        <p:spPr>
          <a:xfrm>
            <a:off x="2899542" y="3832905"/>
            <a:ext cx="63527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2000"/>
              <a:t>EMISSIONI DI CO2</a:t>
            </a:r>
          </a:p>
        </p:txBody>
      </p:sp>
      <p:sp>
        <p:nvSpPr>
          <p:cNvPr id="269" name="Shape 269"/>
          <p:cNvSpPr/>
          <p:nvPr/>
        </p:nvSpPr>
        <p:spPr>
          <a:xfrm>
            <a:off x="2654973" y="2526902"/>
            <a:ext cx="6352729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2000"/>
              <a:t>SALUTE DEI CITTADINI </a:t>
            </a:r>
          </a:p>
        </p:txBody>
      </p:sp>
      <p:sp>
        <p:nvSpPr>
          <p:cNvPr id="270" name="Shape 270"/>
          <p:cNvSpPr/>
          <p:nvPr/>
        </p:nvSpPr>
        <p:spPr>
          <a:xfrm>
            <a:off x="2654973" y="3031727"/>
            <a:ext cx="6352729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2000"/>
              <a:t>INCLUSIVITA’ ED EQUITA’</a:t>
            </a:r>
          </a:p>
        </p:txBody>
      </p:sp>
      <p:sp>
        <p:nvSpPr>
          <p:cNvPr id="271" name="Shape 271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Effetti del Piano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17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241638" y="883379"/>
            <a:ext cx="5577752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53535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Sulla qualità dell’aria</a:t>
            </a:r>
          </a:p>
        </p:txBody>
      </p:sp>
      <p:sp>
        <p:nvSpPr>
          <p:cNvPr id="275" name="Shape 275"/>
          <p:cNvSpPr/>
          <p:nvPr/>
        </p:nvSpPr>
        <p:spPr>
          <a:xfrm>
            <a:off x="-240704" y="2438025"/>
            <a:ext cx="1071461" cy="33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/>
            <a:r>
              <a:rPr sz="1300">
                <a:latin typeface="Lato Black"/>
                <a:ea typeface="Lato Black"/>
                <a:cs typeface="Lato Black"/>
                <a:sym typeface="Lato Black"/>
              </a:rPr>
              <a:t>NO</a:t>
            </a:r>
            <a:r>
              <a:rPr sz="1300" baseline="-29383">
                <a:latin typeface="Lato Black"/>
                <a:ea typeface="Lato Black"/>
                <a:cs typeface="Lato Black"/>
                <a:sym typeface="Lato Black"/>
              </a:rPr>
              <a:t>2</a:t>
            </a:r>
          </a:p>
        </p:txBody>
      </p:sp>
      <p:sp>
        <p:nvSpPr>
          <p:cNvPr id="276" name="Shape 276"/>
          <p:cNvSpPr/>
          <p:nvPr/>
        </p:nvSpPr>
        <p:spPr>
          <a:xfrm>
            <a:off x="-240704" y="4875779"/>
            <a:ext cx="1071461" cy="33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/>
            <a:r>
              <a:rPr sz="1300">
                <a:latin typeface="Lato Black"/>
                <a:ea typeface="Lato Black"/>
                <a:cs typeface="Lato Black"/>
                <a:sym typeface="Lato Black"/>
              </a:rPr>
              <a:t>PM</a:t>
            </a:r>
            <a:r>
              <a:rPr sz="1300" baseline="-29383">
                <a:latin typeface="Lato Black"/>
                <a:ea typeface="Lato Black"/>
                <a:cs typeface="Lato Black"/>
                <a:sym typeface="Lato Black"/>
              </a:rPr>
              <a:t>10</a:t>
            </a:r>
          </a:p>
        </p:txBody>
      </p:sp>
      <p:sp>
        <p:nvSpPr>
          <p:cNvPr id="277" name="Shape 277"/>
          <p:cNvSpPr/>
          <p:nvPr/>
        </p:nvSpPr>
        <p:spPr>
          <a:xfrm flipV="1">
            <a:off x="3321651" y="3866503"/>
            <a:ext cx="2" cy="1800202"/>
          </a:xfrm>
          <a:prstGeom prst="line">
            <a:avLst/>
          </a:prstGeom>
          <a:ln w="19050">
            <a:solidFill>
              <a:srgbClr val="FF743D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Effetti del Piano</a:t>
            </a:r>
          </a:p>
        </p:txBody>
      </p:sp>
      <p:pic>
        <p:nvPicPr>
          <p:cNvPr id="279" name="image5.png"/>
          <p:cNvPicPr/>
          <p:nvPr/>
        </p:nvPicPr>
        <p:blipFill>
          <a:blip r:embed="rId2">
            <a:extLst/>
          </a:blip>
          <a:srcRect t="6945" b="6946"/>
          <a:stretch>
            <a:fillRect/>
          </a:stretch>
        </p:blipFill>
        <p:spPr>
          <a:xfrm>
            <a:off x="851776" y="1530424"/>
            <a:ext cx="8502728" cy="4675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18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241638" y="883379"/>
            <a:ext cx="557775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53535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Sulle emissioni di C02</a:t>
            </a:r>
          </a:p>
        </p:txBody>
      </p:sp>
      <p:sp>
        <p:nvSpPr>
          <p:cNvPr id="283" name="Shape 283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Effetti del Piano</a:t>
            </a:r>
          </a:p>
        </p:txBody>
      </p:sp>
      <p:pic>
        <p:nvPicPr>
          <p:cNvPr id="284" name="image6.png"/>
          <p:cNvPicPr/>
          <p:nvPr/>
        </p:nvPicPr>
        <p:blipFill>
          <a:blip r:embed="rId2">
            <a:extLst/>
          </a:blip>
          <a:srcRect t="51980"/>
          <a:stretch>
            <a:fillRect/>
          </a:stretch>
        </p:blipFill>
        <p:spPr>
          <a:xfrm>
            <a:off x="6002047" y="1428656"/>
            <a:ext cx="5746631" cy="400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6.png"/>
          <p:cNvPicPr/>
          <p:nvPr/>
        </p:nvPicPr>
        <p:blipFill>
          <a:blip r:embed="rId2">
            <a:extLst/>
          </a:blip>
          <a:srcRect t="1455" b="52384"/>
          <a:stretch>
            <a:fillRect/>
          </a:stretch>
        </p:blipFill>
        <p:spPr>
          <a:xfrm>
            <a:off x="157139" y="1574198"/>
            <a:ext cx="5746630" cy="3845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19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288" name="Shape 288"/>
          <p:cNvSpPr/>
          <p:nvPr/>
        </p:nvSpPr>
        <p:spPr>
          <a:xfrm flipV="1">
            <a:off x="9130079" y="2218107"/>
            <a:ext cx="4" cy="2880324"/>
          </a:xfrm>
          <a:prstGeom prst="line">
            <a:avLst/>
          </a:prstGeom>
          <a:ln w="28575">
            <a:solidFill>
              <a:srgbClr val="BFBFBF"/>
            </a:solidFill>
            <a:prstDash val="sysDot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89" name="Shape 289"/>
          <p:cNvSpPr/>
          <p:nvPr/>
        </p:nvSpPr>
        <p:spPr>
          <a:xfrm flipV="1">
            <a:off x="5895940" y="2218107"/>
            <a:ext cx="4" cy="2880324"/>
          </a:xfrm>
          <a:prstGeom prst="line">
            <a:avLst/>
          </a:prstGeom>
          <a:ln w="28575">
            <a:solidFill>
              <a:srgbClr val="BFBFBF"/>
            </a:solidFill>
            <a:prstDash val="sysDot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37824" y="975694"/>
            <a:ext cx="11273023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53535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Effetti sulla salute dei cittadini per inquinamento atmosferico - stato di fatto </a:t>
            </a:r>
          </a:p>
        </p:txBody>
      </p:sp>
      <p:sp>
        <p:nvSpPr>
          <p:cNvPr id="291" name="Shape 291"/>
          <p:cNvSpPr/>
          <p:nvPr/>
        </p:nvSpPr>
        <p:spPr>
          <a:xfrm>
            <a:off x="834453" y="2649128"/>
            <a:ext cx="2921332" cy="195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cap="small">
                <a:latin typeface="Lato Bold"/>
                <a:ea typeface="Lato Bold"/>
                <a:cs typeface="Lato Bold"/>
                <a:sym typeface="Lato Bold"/>
              </a:rPr>
              <a:t>Costi esterni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cap="small">
                <a:latin typeface="Lato Bold"/>
                <a:ea typeface="Lato Bold"/>
                <a:cs typeface="Lato Bold"/>
                <a:sym typeface="Lato Bold"/>
              </a:rPr>
              <a:t>attribuibili al mancato rispetto dei Valori Limite UE e delle LINEE GUIDA OMS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cap="small">
                <a:latin typeface="Lato Bold"/>
                <a:ea typeface="Lato Bold"/>
                <a:cs typeface="Lato Bold"/>
                <a:sym typeface="Lato Bold"/>
              </a:rPr>
              <a:t>nell’anno 2017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1200" cap="small"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1200" cap="small">
                <a:latin typeface="Lato Regular"/>
                <a:ea typeface="Lato Regular"/>
                <a:cs typeface="Lato Regular"/>
                <a:sym typeface="Lato Regular"/>
              </a:rPr>
              <a:t>(Valutazione Amat, 2020)</a:t>
            </a:r>
          </a:p>
        </p:txBody>
      </p:sp>
      <p:sp>
        <p:nvSpPr>
          <p:cNvPr id="292" name="Shape 292"/>
          <p:cNvSpPr/>
          <p:nvPr/>
        </p:nvSpPr>
        <p:spPr>
          <a:xfrm>
            <a:off x="5280873" y="2396863"/>
            <a:ext cx="1230015" cy="123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5263284" y="4371499"/>
            <a:ext cx="1265314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/>
            <a:r>
              <a:t>vs Limite UE</a:t>
            </a:r>
          </a:p>
        </p:txBody>
      </p:sp>
      <p:sp>
        <p:nvSpPr>
          <p:cNvPr id="294" name="Shape 294"/>
          <p:cNvSpPr/>
          <p:nvPr/>
        </p:nvSpPr>
        <p:spPr>
          <a:xfrm>
            <a:off x="8515011" y="2396863"/>
            <a:ext cx="1230015" cy="123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4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8423798" y="4222829"/>
            <a:ext cx="1412569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/>
            <a:r>
              <a:t>vs Linee Guida OMS</a:t>
            </a:r>
          </a:p>
        </p:txBody>
      </p:sp>
      <p:sp>
        <p:nvSpPr>
          <p:cNvPr id="296" name="Shape 296"/>
          <p:cNvSpPr/>
          <p:nvPr/>
        </p:nvSpPr>
        <p:spPr>
          <a:xfrm>
            <a:off x="5150434" y="2718074"/>
            <a:ext cx="149101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2000">
                <a:latin typeface="Lato Bold"/>
                <a:ea typeface="Lato Bold"/>
                <a:cs typeface="Lato Bold"/>
                <a:sym typeface="Lato Bold"/>
              </a:rPr>
              <a:t>680 milioni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di euro/anno</a:t>
            </a:r>
          </a:p>
        </p:txBody>
      </p:sp>
      <p:sp>
        <p:nvSpPr>
          <p:cNvPr id="297" name="Shape 297"/>
          <p:cNvSpPr/>
          <p:nvPr/>
        </p:nvSpPr>
        <p:spPr>
          <a:xfrm>
            <a:off x="8309643" y="2718074"/>
            <a:ext cx="164087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2000">
                <a:latin typeface="Lato Bold"/>
                <a:ea typeface="Lato Bold"/>
                <a:cs typeface="Lato Bold"/>
                <a:sym typeface="Lato Bold"/>
              </a:rPr>
              <a:t>2,25 miliardi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di euro/anno</a:t>
            </a:r>
          </a:p>
        </p:txBody>
      </p:sp>
      <p:sp>
        <p:nvSpPr>
          <p:cNvPr id="298" name="Shape 298"/>
          <p:cNvSpPr/>
          <p:nvPr/>
        </p:nvSpPr>
        <p:spPr>
          <a:xfrm>
            <a:off x="6271762" y="4625784"/>
            <a:ext cx="239220" cy="3"/>
          </a:xfrm>
          <a:prstGeom prst="line">
            <a:avLst/>
          </a:prstGeom>
          <a:ln w="127000" cap="rnd">
            <a:solidFill>
              <a:srgbClr val="FFC000">
                <a:alpha val="47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9336360" y="4740831"/>
            <a:ext cx="360043" cy="3"/>
          </a:xfrm>
          <a:prstGeom prst="line">
            <a:avLst/>
          </a:prstGeom>
          <a:ln w="127000" cap="rnd">
            <a:solidFill>
              <a:srgbClr val="FF743D">
                <a:alpha val="47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Effetti del Piano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2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79" name="Shape 79"/>
          <p:cNvSpPr/>
          <p:nvPr/>
        </p:nvSpPr>
        <p:spPr>
          <a:xfrm flipV="1">
            <a:off x="613367" y="1626373"/>
            <a:ext cx="2127410" cy="3"/>
          </a:xfrm>
          <a:prstGeom prst="line">
            <a:avLst/>
          </a:prstGeom>
          <a:ln w="127000" cap="rnd">
            <a:solidFill>
              <a:srgbClr val="BAD6B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82950" y="2719984"/>
            <a:ext cx="2369244" cy="3"/>
          </a:xfrm>
          <a:prstGeom prst="line">
            <a:avLst/>
          </a:prstGeom>
          <a:ln w="127000" cap="rnd">
            <a:solidFill>
              <a:srgbClr val="2071B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1" name="Shape 81"/>
          <p:cNvSpPr/>
          <p:nvPr/>
        </p:nvSpPr>
        <p:spPr>
          <a:xfrm flipV="1">
            <a:off x="414263" y="5220491"/>
            <a:ext cx="1301008" cy="1"/>
          </a:xfrm>
          <a:prstGeom prst="line">
            <a:avLst/>
          </a:prstGeom>
          <a:ln w="127000" cap="rnd">
            <a:solidFill>
              <a:srgbClr val="24B3C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237825" y="365032"/>
            <a:ext cx="591187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Perché un Piano Aria e Clima</a:t>
            </a:r>
          </a:p>
        </p:txBody>
      </p:sp>
      <p:sp>
        <p:nvSpPr>
          <p:cNvPr id="83" name="Shape 83"/>
          <p:cNvSpPr/>
          <p:nvPr/>
        </p:nvSpPr>
        <p:spPr>
          <a:xfrm flipV="1">
            <a:off x="-299838" y="2204864"/>
            <a:ext cx="1" cy="178424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04051" y="4124050"/>
            <a:ext cx="1789909" cy="1"/>
          </a:xfrm>
          <a:prstGeom prst="line">
            <a:avLst/>
          </a:prstGeom>
          <a:ln w="127000" cap="rnd">
            <a:solidFill>
              <a:srgbClr val="F4B183">
                <a:alpha val="79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380838" y="1357106"/>
            <a:ext cx="11058791" cy="44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/>
            <a:r>
              <a:rPr>
                <a:latin typeface="Lato Black"/>
                <a:ea typeface="Lato Black"/>
                <a:cs typeface="Lato Black"/>
                <a:sym typeface="Lato Black"/>
              </a:rPr>
              <a:t>Impegni sovranazionali:</a:t>
            </a:r>
            <a:r>
              <a:rPr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Milano ha aderito a reti e iniziative internazionali, tra cui il network C40 Cities Climate, la Urban Agenda Partnership on Air Quality, il Patto dei Sindaci, la rete 2020 Resilient Cities Network e l’iniziativa europea EIT Climate-KIC.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>
                <a:latin typeface="Lato Black"/>
                <a:ea typeface="Lato Black"/>
                <a:cs typeface="Lato Black"/>
                <a:sym typeface="Lato Black"/>
              </a:rPr>
              <a:t>Inquinamento atmosferico:</a:t>
            </a:r>
            <a:r>
              <a:rPr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la qualità dell’aria a Milano non rispetta i valori-limite previsti dalle norme UE e nazionali e le Linee-guida dell’Organizzazione Mondiale della Sanità (OMS). Con la sottoscrizione della C40 Clean Air Cities Declaration, la città si è impegnata ad individuare una strategia finalizzata al rispetto delle Linee-guida OMS.</a:t>
            </a:r>
          </a:p>
          <a:p>
            <a:pPr lvl="0" algn="just"/>
            <a:endParaRPr>
              <a:latin typeface="Lato Regular"/>
              <a:ea typeface="Lato Regular"/>
              <a:cs typeface="Lato Regular"/>
              <a:sym typeface="Lato Regular"/>
            </a:endParaRPr>
          </a:p>
          <a:p>
            <a:pPr lvl="0" algn="just"/>
            <a:r>
              <a:rPr>
                <a:latin typeface="Lato Black"/>
                <a:ea typeface="Lato Black"/>
                <a:cs typeface="Lato Black"/>
                <a:sym typeface="Lato Black"/>
              </a:rPr>
              <a:t>Decarbonizzazione: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con il Piano Aria e Clima, il Comune di Milano si impegna a diventare una città Carbon Neutral nel 2050 (con l’eliminazione dei combustibili fossili), per contribuire al mantenimento dell’incremento della temperatura del pianeta entro 1,5°C (in linea con gli obiettivi dell’Accordo di Parigi del 2015).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>
                <a:latin typeface="Lato Black"/>
                <a:ea typeface="Lato Black"/>
                <a:cs typeface="Lato Black"/>
                <a:sym typeface="Lato Black"/>
              </a:rPr>
              <a:t>Adattamento: 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le misure di adattamento del sistema urbano sono un’occasione per avviare processi di riqualificazione della città e miglioramento della qualità della vita, sviluppando una maggiore consapevolezza riguardo alla vulnerabilità ai cambiamenti climatici. 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 rot="21034023">
            <a:off x="5500390" y="4481467"/>
            <a:ext cx="1107850" cy="1093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rot="21034023">
            <a:off x="1693167" y="1885760"/>
            <a:ext cx="873403" cy="862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2232F">
              <a:alpha val="7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 rot="21034023">
            <a:off x="5741953" y="1995890"/>
            <a:ext cx="873403" cy="862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43D">
              <a:alpha val="8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 rot="21034023">
            <a:off x="9446442" y="2043300"/>
            <a:ext cx="873403" cy="862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>
              <a:alpha val="8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20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241299" y="977900"/>
            <a:ext cx="10641559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53535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Il Programma di monitoraggio sarà elaborato nel dettaglio entro sei mesi dall’approvazione del Piano</a:t>
            </a:r>
          </a:p>
        </p:txBody>
      </p:sp>
      <p:sp>
        <p:nvSpPr>
          <p:cNvPr id="354" name="Shape 354"/>
          <p:cNvSpPr/>
          <p:nvPr/>
        </p:nvSpPr>
        <p:spPr>
          <a:xfrm>
            <a:off x="759618" y="2788803"/>
            <a:ext cx="2740552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STATO DI AVANZAMENTO del piano</a:t>
            </a:r>
          </a:p>
        </p:txBody>
      </p:sp>
      <p:sp>
        <p:nvSpPr>
          <p:cNvPr id="355" name="Shape 355"/>
          <p:cNvSpPr/>
          <p:nvPr/>
        </p:nvSpPr>
        <p:spPr>
          <a:xfrm>
            <a:off x="4808404" y="2864723"/>
            <a:ext cx="2740552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EFFICACIA DELLE SINGOLE AZIONI di piano</a:t>
            </a:r>
          </a:p>
        </p:txBody>
      </p:sp>
      <p:sp>
        <p:nvSpPr>
          <p:cNvPr id="356" name="Shape 356"/>
          <p:cNvSpPr/>
          <p:nvPr/>
        </p:nvSpPr>
        <p:spPr>
          <a:xfrm>
            <a:off x="4504301" y="3534686"/>
            <a:ext cx="3348757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EFFICACIA COMPLESSIVA del piano</a:t>
            </a:r>
          </a:p>
        </p:txBody>
      </p:sp>
      <p:sp>
        <p:nvSpPr>
          <p:cNvPr id="357" name="Shape 357"/>
          <p:cNvSpPr/>
          <p:nvPr/>
        </p:nvSpPr>
        <p:spPr>
          <a:xfrm>
            <a:off x="8512892" y="2951855"/>
            <a:ext cx="2740555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COSTI E RISORSE FINANZIARIE</a:t>
            </a:r>
          </a:p>
        </p:txBody>
      </p:sp>
      <p:sp>
        <p:nvSpPr>
          <p:cNvPr id="358" name="Shape 358"/>
          <p:cNvSpPr/>
          <p:nvPr/>
        </p:nvSpPr>
        <p:spPr>
          <a:xfrm>
            <a:off x="4421620" y="5706436"/>
            <a:ext cx="334876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Indicatore di PERFORMANCE RISPETTO A INCLUSIVITA’</a:t>
            </a:r>
          </a:p>
        </p:txBody>
      </p:sp>
      <p:pic>
        <p:nvPicPr>
          <p:cNvPr id="359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0919" y="2000342"/>
            <a:ext cx="671044" cy="63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0479" y="2000342"/>
            <a:ext cx="671042" cy="671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1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9099" y="1908815"/>
            <a:ext cx="783560" cy="76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1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77243" y="4550662"/>
            <a:ext cx="754278" cy="847593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Monitoraggio del Piano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9630754" y="4213729"/>
            <a:ext cx="588955" cy="2"/>
          </a:xfrm>
          <a:prstGeom prst="line">
            <a:avLst/>
          </a:prstGeom>
          <a:ln w="127000" cap="rnd">
            <a:solidFill>
              <a:srgbClr val="FFC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6049995" y="3529848"/>
            <a:ext cx="1198136" cy="5"/>
          </a:xfrm>
          <a:prstGeom prst="line">
            <a:avLst/>
          </a:prstGeom>
          <a:ln w="127000" cap="rnd">
            <a:solidFill>
              <a:srgbClr val="FF743D">
                <a:alpha val="45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4897389" y="4644034"/>
            <a:ext cx="2350741" cy="3"/>
          </a:xfrm>
          <a:prstGeom prst="line">
            <a:avLst/>
          </a:prstGeom>
          <a:ln w="127000" cap="rnd">
            <a:solidFill>
              <a:srgbClr val="FF743D">
                <a:alpha val="45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1569913" y="3741789"/>
            <a:ext cx="1270070" cy="1"/>
          </a:xfrm>
          <a:prstGeom prst="line">
            <a:avLst/>
          </a:prstGeom>
          <a:ln w="127000" cap="rnd">
            <a:solidFill>
              <a:srgbClr val="E2232F">
                <a:alpha val="4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839416" y="4357744"/>
            <a:ext cx="776090" cy="4"/>
          </a:xfrm>
          <a:prstGeom prst="line">
            <a:avLst/>
          </a:prstGeom>
          <a:ln w="127000" cap="rnd">
            <a:solidFill>
              <a:srgbClr val="E2232F">
                <a:alpha val="43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70" name="Shape 370"/>
          <p:cNvSpPr/>
          <p:nvPr/>
        </p:nvSpPr>
        <p:spPr>
          <a:xfrm rot="21034023">
            <a:off x="5490559" y="1780500"/>
            <a:ext cx="873404" cy="862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4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 rot="21034023">
            <a:off x="9626122" y="2269095"/>
            <a:ext cx="873403" cy="862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21034023">
            <a:off x="1985537" y="1917013"/>
            <a:ext cx="873404" cy="862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2232F">
              <a:alpha val="7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21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23391" y="3238686"/>
            <a:ext cx="3124326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Individuazione di tavoli interassessorili </a:t>
            </a:r>
          </a:p>
        </p:txBody>
      </p:sp>
      <p:sp>
        <p:nvSpPr>
          <p:cNvPr id="375" name="Shape 375"/>
          <p:cNvSpPr/>
          <p:nvPr/>
        </p:nvSpPr>
        <p:spPr>
          <a:xfrm>
            <a:off x="623391" y="4086862"/>
            <a:ext cx="3124326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Presidio costante da parte della Direzione Transizione Ambientale</a:t>
            </a:r>
          </a:p>
        </p:txBody>
      </p:sp>
      <p:sp>
        <p:nvSpPr>
          <p:cNvPr id="376" name="Shape 376"/>
          <p:cNvSpPr/>
          <p:nvPr/>
        </p:nvSpPr>
        <p:spPr>
          <a:xfrm>
            <a:off x="8444286" y="3741789"/>
            <a:ext cx="2931485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Partecipazione attiva dei cittadini</a:t>
            </a:r>
          </a:p>
        </p:txBody>
      </p:sp>
      <p:sp>
        <p:nvSpPr>
          <p:cNvPr id="377" name="Shape 377"/>
          <p:cNvSpPr/>
          <p:nvPr/>
        </p:nvSpPr>
        <p:spPr>
          <a:xfrm>
            <a:off x="4295800" y="3300197"/>
            <a:ext cx="3434113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/>
            </a:pPr>
            <a:r>
              <a:rPr sz="1600"/>
              <a:t>Istituzione di un gruppo tecnico di lavoro dedicato</a:t>
            </a:r>
          </a:p>
        </p:txBody>
      </p:sp>
      <p:sp>
        <p:nvSpPr>
          <p:cNvPr id="378" name="Shape 378"/>
          <p:cNvSpPr/>
          <p:nvPr/>
        </p:nvSpPr>
        <p:spPr>
          <a:xfrm>
            <a:off x="4320595" y="4173885"/>
            <a:ext cx="3434113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1600">
                <a:latin typeface="Lato Black"/>
                <a:ea typeface="Lato Black"/>
                <a:cs typeface="Lato Black"/>
                <a:sym typeface="Lato Black"/>
              </a:rPr>
              <a:t>Formazione di un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1600">
                <a:latin typeface="Lato Black"/>
                <a:ea typeface="Lato Black"/>
                <a:cs typeface="Lato Black"/>
                <a:sym typeface="Lato Black"/>
              </a:rPr>
              <a:t>comitato tecnico-scientifico</a:t>
            </a:r>
          </a:p>
        </p:txBody>
      </p:sp>
      <p:pic>
        <p:nvPicPr>
          <p:cNvPr id="379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2307" y="1981480"/>
            <a:ext cx="948640" cy="948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0088" y="2025494"/>
            <a:ext cx="863782" cy="863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0602" y="2056969"/>
            <a:ext cx="849295" cy="860618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Governance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22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Partenariato</a:t>
            </a:r>
          </a:p>
        </p:txBody>
      </p:sp>
      <p:grpSp>
        <p:nvGrpSpPr>
          <p:cNvPr id="446" name="Group 446"/>
          <p:cNvGrpSpPr/>
          <p:nvPr/>
        </p:nvGrpSpPr>
        <p:grpSpPr>
          <a:xfrm>
            <a:off x="556363" y="3605995"/>
            <a:ext cx="4693401" cy="2159247"/>
            <a:chOff x="0" y="0"/>
            <a:chExt cx="4693399" cy="2159246"/>
          </a:xfrm>
        </p:grpSpPr>
        <p:pic>
          <p:nvPicPr>
            <p:cNvPr id="441" name="CdM_orizzontal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602" y="0"/>
              <a:ext cx="1789722" cy="877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2" name="EIT-Climate-KIC-EU-flag-transparent copia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10540" y="108719"/>
              <a:ext cx="1789722" cy="660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3" name="Logo_AMA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61685"/>
              <a:ext cx="1876927" cy="7661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4" name="logo_NUOVO poliedra_vettoriale_nero4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3181" y="1281727"/>
              <a:ext cx="1071090" cy="877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5" name="Logo-Politecnico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00525" y="1281727"/>
              <a:ext cx="1192875" cy="877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7" name="Shape 447"/>
          <p:cNvSpPr/>
          <p:nvPr/>
        </p:nvSpPr>
        <p:spPr>
          <a:xfrm>
            <a:off x="595253" y="1338408"/>
            <a:ext cx="10107656" cy="1495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</a:pP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Alcune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attività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del PAC (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approfondimento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contenuti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di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Ambito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,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Percorso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di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Partecipazione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,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ecc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.)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sono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state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realizzate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all'interno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del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progetto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europeo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EIT Climate-KIC Deep Demonstrator Milano (DDMI).</a:t>
            </a:r>
          </a:p>
          <a:p>
            <a:pPr lvl="0">
              <a:lnSpc>
                <a:spcPct val="90000"/>
              </a:lnSpc>
            </a:pPr>
            <a:endParaRPr spc="49" dirty="0">
              <a:latin typeface="Lato Regular"/>
              <a:ea typeface="Lato Regular"/>
              <a:cs typeface="Lato Regular"/>
              <a:sym typeface="Lato Regular"/>
            </a:endParaRPr>
          </a:p>
          <a:p>
            <a:pPr lvl="0">
              <a:lnSpc>
                <a:spcPct val="90000"/>
              </a:lnSpc>
            </a:pP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I Partner del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progetto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sono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,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oltre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al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Comune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di Milano, AMAT -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Agenzia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Mobilità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Ambiente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Territorio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,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Politecnico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di Milano -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Dipartimento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di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Energia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e </a:t>
            </a:r>
            <a:r>
              <a:rPr spc="49" dirty="0" err="1">
                <a:latin typeface="Lato Regular"/>
                <a:ea typeface="Lato Regular"/>
                <a:cs typeface="Lato Regular"/>
                <a:sym typeface="Lato Regular"/>
              </a:rPr>
              <a:t>Consorzio</a:t>
            </a:r>
            <a:r>
              <a:rPr spc="49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pc="49" dirty="0" err="1" smtClean="0">
                <a:latin typeface="Lato Regular"/>
                <a:ea typeface="Lato Regular"/>
                <a:cs typeface="Lato Regular"/>
                <a:sym typeface="Lato Regular"/>
              </a:rPr>
              <a:t>Poliedra</a:t>
            </a:r>
            <a:r>
              <a:rPr lang="it-IT" spc="49" smtClean="0">
                <a:latin typeface="Lato Regular"/>
                <a:ea typeface="Lato Regular"/>
                <a:cs typeface="Lato Regular"/>
                <a:sym typeface="Lato Regular"/>
              </a:rPr>
              <a:t>.</a:t>
            </a:r>
            <a:endParaRPr spc="49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436860" y="1528207"/>
            <a:ext cx="4097208" cy="52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>
            <a:spAutoFit/>
          </a:bodyPr>
          <a:lstStyle>
            <a:lvl1pPr defTabSz="584200">
              <a:lnSpc>
                <a:spcPct val="80000"/>
              </a:lnSpc>
              <a:defRPr sz="3000">
                <a:solidFill>
                  <a:srgbClr val="393847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93847"/>
                </a:solidFill>
              </a:rPr>
              <a:t>Grazie per l’attenzione.</a:t>
            </a:r>
          </a:p>
        </p:txBody>
      </p:sp>
      <p:sp>
        <p:nvSpPr>
          <p:cNvPr id="450" name="Shape 450"/>
          <p:cNvSpPr/>
          <p:nvPr/>
        </p:nvSpPr>
        <p:spPr>
          <a:xfrm>
            <a:off x="436859" y="2249473"/>
            <a:ext cx="11318282" cy="1252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lvl="0" defTabSz="457200"/>
            <a:r>
              <a:rPr sz="1600">
                <a:latin typeface="Lato Bold"/>
                <a:ea typeface="Lato Bold"/>
                <a:cs typeface="Lato Bold"/>
                <a:sym typeface="Lato Bold"/>
              </a:rPr>
              <a:t>Contatti: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defTabSz="457200"/>
            <a:r>
              <a:rPr sz="1600">
                <a:latin typeface="Lato Bold"/>
                <a:ea typeface="Lato Bold"/>
                <a:cs typeface="Lato Bold"/>
                <a:sym typeface="Lato Bold"/>
              </a:rPr>
              <a:t>Direzione Transizione Ambientale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defTabSz="457200"/>
            <a:r>
              <a:rPr sz="1600">
                <a:latin typeface="Lato Bold"/>
                <a:ea typeface="Lato Bold"/>
                <a:cs typeface="Lato Bold"/>
                <a:sym typeface="Lato Bold"/>
              </a:rPr>
              <a:t>Area Energia e Clima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defTabSz="457200"/>
            <a:r>
              <a:rPr sz="1600">
                <a:latin typeface="Lato Bold"/>
                <a:ea typeface="Lato Bold"/>
                <a:cs typeface="Lato Bold"/>
                <a:sym typeface="Lato Bold"/>
              </a:rPr>
              <a:t>Piazza Duomo 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defTabSz="457200"/>
            <a:r>
              <a:rPr sz="1600">
                <a:latin typeface="Lato Bold"/>
                <a:ea typeface="Lato Bold"/>
                <a:cs typeface="Lato Bold"/>
                <a:sym typeface="Lato Bold"/>
              </a:rPr>
              <a:t>20121 Milano</a:t>
            </a:r>
          </a:p>
        </p:txBody>
      </p:sp>
      <p:pic>
        <p:nvPicPr>
          <p:cNvPr id="451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506" y="1933730"/>
            <a:ext cx="6736848" cy="4603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1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819" y="4158489"/>
            <a:ext cx="4097214" cy="1438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3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88" name="Shape 88"/>
          <p:cNvSpPr/>
          <p:nvPr/>
        </p:nvSpPr>
        <p:spPr>
          <a:xfrm>
            <a:off x="347719" y="1484084"/>
            <a:ext cx="11058791" cy="414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7000" lvl="0" indent="-127000" algn="just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buChar char="•"/>
            </a:pPr>
            <a:r>
              <a:rPr>
                <a:latin typeface="Lato Bold"/>
                <a:ea typeface="Lato Bold"/>
                <a:cs typeface="Lato Bold"/>
                <a:sym typeface="Lato Bold"/>
              </a:rPr>
              <a:t>Il Piano è finalizzato a </a:t>
            </a:r>
            <a:r>
              <a:rPr b="1">
                <a:latin typeface="Lato Bold"/>
                <a:ea typeface="Lato Bold"/>
                <a:cs typeface="Lato Bold"/>
                <a:sym typeface="Lato Bold"/>
              </a:rPr>
              <a:t>ridurre l'inquinamento atmosferico</a:t>
            </a:r>
            <a:r>
              <a:rPr>
                <a:latin typeface="Lato Bold"/>
                <a:ea typeface="Lato Bold"/>
                <a:cs typeface="Lato Bold"/>
                <a:sym typeface="Lato Bold"/>
              </a:rPr>
              <a:t>, </a:t>
            </a:r>
            <a:r>
              <a:rPr b="1">
                <a:latin typeface="Lato Bold"/>
                <a:ea typeface="Lato Bold"/>
                <a:cs typeface="Lato Bold"/>
                <a:sym typeface="Lato Bold"/>
              </a:rPr>
              <a:t>contribuire alla prevenzione dei cambiamenti climatici</a:t>
            </a:r>
            <a:r>
              <a:rPr>
                <a:latin typeface="Lato Bold"/>
                <a:ea typeface="Lato Bold"/>
                <a:cs typeface="Lato Bold"/>
                <a:sym typeface="Lato Bold"/>
              </a:rPr>
              <a:t> attraverso politiche di mitigazione di adattamento per il territorio del Comune di Milano, nel rispetto dei principi di diritto alla salute, equità e giustizia e considerando i criteri prioritari dell’inclusione sociale e della tutela delle fasce deboli della popolazione. </a:t>
            </a:r>
          </a:p>
          <a:p>
            <a:pPr marL="127000" lvl="0" indent="-127000" algn="just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buChar char="•"/>
            </a:pPr>
            <a:r>
              <a:rPr>
                <a:latin typeface="Lato Bold"/>
                <a:ea typeface="Lato Bold"/>
                <a:cs typeface="Lato Bold"/>
                <a:sym typeface="Lato Bold"/>
              </a:rPr>
              <a:t>Affrontiamo la </a:t>
            </a:r>
            <a:r>
              <a:rPr b="1">
                <a:latin typeface="Lato Bold"/>
                <a:ea typeface="Lato Bold"/>
                <a:cs typeface="Lato Bold"/>
                <a:sym typeface="Lato Bold"/>
              </a:rPr>
              <a:t>transizione verso una città “a emissioni zero” </a:t>
            </a:r>
            <a:r>
              <a:rPr>
                <a:latin typeface="Lato Bold"/>
                <a:ea typeface="Lato Bold"/>
                <a:cs typeface="Lato Bold"/>
                <a:sym typeface="Lato Bold"/>
              </a:rPr>
              <a:t>in modo integrato anche sotto il profilo della giustizia ambientale e sociale. Il Piano punta a trasformare le azioni per la qualità dell’aria e il clima in un investimento sistemico che garantisca una società e un’economia urbana sostenibili e fiorenti</a:t>
            </a:r>
          </a:p>
          <a:p>
            <a:pPr marL="127000" lvl="0" indent="-127000" algn="just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buChar char="•"/>
            </a:pPr>
            <a:r>
              <a:rPr>
                <a:latin typeface="Lato Bold"/>
                <a:ea typeface="Lato Bold"/>
                <a:cs typeface="Lato Bold"/>
                <a:sym typeface="Lato Bold"/>
              </a:rPr>
              <a:t>Il Piano è un </a:t>
            </a:r>
            <a:r>
              <a:rPr b="1">
                <a:latin typeface="Lato Bold"/>
                <a:ea typeface="Lato Bold"/>
                <a:cs typeface="Lato Bold"/>
                <a:sym typeface="Lato Bold"/>
              </a:rPr>
              <a:t>dispositivo trasversale </a:t>
            </a:r>
            <a:r>
              <a:rPr>
                <a:latin typeface="Lato Bold"/>
                <a:ea typeface="Lato Bold"/>
                <a:cs typeface="Lato Bold"/>
                <a:sym typeface="Lato Bold"/>
              </a:rPr>
              <a:t>e di </a:t>
            </a:r>
            <a:r>
              <a:rPr b="1">
                <a:latin typeface="Lato Bold"/>
                <a:ea typeface="Lato Bold"/>
                <a:cs typeface="Lato Bold"/>
                <a:sym typeface="Lato Bold"/>
              </a:rPr>
              <a:t>indirizzo strategico </a:t>
            </a:r>
            <a:r>
              <a:rPr>
                <a:latin typeface="Lato Bold"/>
                <a:ea typeface="Lato Bold"/>
                <a:cs typeface="Lato Bold"/>
                <a:sym typeface="Lato Bold"/>
              </a:rPr>
              <a:t>per gli strumenti di pianificazione e programmazione già previsti dall’Amministrazione. Li orienta verso obiettivi comuni di riduzione delle emissioni di gas-serra, miglioramento della qualità dell’aria, adattamento ai cambiamenti climatici ed equità sociale e protezione della salute. </a:t>
            </a:r>
          </a:p>
        </p:txBody>
      </p:sp>
      <p:sp>
        <p:nvSpPr>
          <p:cNvPr id="89" name="Shape 89"/>
          <p:cNvSpPr/>
          <p:nvPr/>
        </p:nvSpPr>
        <p:spPr>
          <a:xfrm>
            <a:off x="237825" y="365032"/>
            <a:ext cx="591187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000" spc="83">
                <a:latin typeface="Lato Black"/>
                <a:ea typeface="Lato Black"/>
                <a:cs typeface="Lato Black"/>
                <a:sym typeface="Lato Black"/>
              </a:rPr>
              <a:t>Cos’è il Piano Aria e Clima</a:t>
            </a:r>
          </a:p>
        </p:txBody>
      </p:sp>
      <p:sp>
        <p:nvSpPr>
          <p:cNvPr id="90" name="Shape 90"/>
          <p:cNvSpPr/>
          <p:nvPr/>
        </p:nvSpPr>
        <p:spPr>
          <a:xfrm flipV="1">
            <a:off x="-299838" y="2204864"/>
            <a:ext cx="1" cy="178424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11585064" y="6311379"/>
            <a:ext cx="23146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4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93" name="Shape 93"/>
          <p:cNvSpPr/>
          <p:nvPr/>
        </p:nvSpPr>
        <p:spPr>
          <a:xfrm>
            <a:off x="2721057" y="486107"/>
            <a:ext cx="3302854" cy="3302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>
              <a:alpha val="48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6273215" y="157889"/>
            <a:ext cx="2939864" cy="293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2232F">
              <a:alpha val="3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212419" y="3015320"/>
            <a:ext cx="2914572" cy="2914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B9BD5">
              <a:alpha val="2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790674" y="4104379"/>
            <a:ext cx="175821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609570"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Strategia di Resilienza</a:t>
            </a:r>
          </a:p>
        </p:txBody>
      </p:sp>
      <p:sp>
        <p:nvSpPr>
          <p:cNvPr id="97" name="Shape 97"/>
          <p:cNvSpPr/>
          <p:nvPr/>
        </p:nvSpPr>
        <p:spPr>
          <a:xfrm>
            <a:off x="6266892" y="2865486"/>
            <a:ext cx="3064406" cy="3064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0AD47">
              <a:alpha val="4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159330" y="1145621"/>
            <a:ext cx="238824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 defTabSz="609570"/>
            <a:r>
              <a:rPr sz="27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PUMS</a:t>
            </a:r>
          </a:p>
          <a:p>
            <a:pPr lvl="0" algn="ctr" defTabSz="609570"/>
            <a:r>
              <a:rPr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Piano Urbano Mobilità Sostenibile</a:t>
            </a:r>
          </a:p>
        </p:txBody>
      </p:sp>
      <p:sp>
        <p:nvSpPr>
          <p:cNvPr id="99" name="Shape 99"/>
          <p:cNvSpPr/>
          <p:nvPr/>
        </p:nvSpPr>
        <p:spPr>
          <a:xfrm>
            <a:off x="4353454" y="2151747"/>
            <a:ext cx="369344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609570">
              <a:defRPr sz="24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/>
            </a:pPr>
            <a:r>
              <a:rPr sz="2400"/>
              <a:t>Piano Aria Clima</a:t>
            </a:r>
          </a:p>
        </p:txBody>
      </p:sp>
      <p:sp>
        <p:nvSpPr>
          <p:cNvPr id="100" name="Shape 100"/>
          <p:cNvSpPr/>
          <p:nvPr/>
        </p:nvSpPr>
        <p:spPr>
          <a:xfrm>
            <a:off x="6728700" y="3846581"/>
            <a:ext cx="2140944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609570"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Economia Circolare e Food Policy</a:t>
            </a:r>
          </a:p>
        </p:txBody>
      </p:sp>
      <p:sp>
        <p:nvSpPr>
          <p:cNvPr id="101" name="Shape 101"/>
          <p:cNvSpPr/>
          <p:nvPr/>
        </p:nvSpPr>
        <p:spPr>
          <a:xfrm>
            <a:off x="6864015" y="779854"/>
            <a:ext cx="1692527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 defTabSz="609570"/>
            <a:r>
              <a:rPr sz="270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PGT</a:t>
            </a:r>
          </a:p>
          <a:p>
            <a:pPr lvl="0" algn="ctr" defTabSz="609570"/>
            <a:r>
              <a:rPr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Piano Governo  del Territori</a:t>
            </a:r>
          </a:p>
        </p:txBody>
      </p:sp>
      <p:sp>
        <p:nvSpPr>
          <p:cNvPr id="102" name="Shape 102"/>
          <p:cNvSpPr/>
          <p:nvPr/>
        </p:nvSpPr>
        <p:spPr>
          <a:xfrm>
            <a:off x="8284078" y="1928347"/>
            <a:ext cx="2996249" cy="855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86" tIns="46786" rIns="46786" bIns="46786">
            <a:spAutoFit/>
          </a:bodyPr>
          <a:lstStyle/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1- Una città connessa, metropolitana e globale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2- Una città di opportunità, attrattiva e inclusiva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3- Una città green, vivibile e resiliente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4- Una città, 88 quartieri da chiamare per nome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5- Una città che si rigenera </a:t>
            </a:r>
          </a:p>
        </p:txBody>
      </p:sp>
      <p:sp>
        <p:nvSpPr>
          <p:cNvPr id="103" name="Shape 103"/>
          <p:cNvSpPr/>
          <p:nvPr/>
        </p:nvSpPr>
        <p:spPr>
          <a:xfrm>
            <a:off x="1422827" y="2495155"/>
            <a:ext cx="2747966" cy="703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86" tIns="46786" rIns="46786" bIns="46786">
            <a:spAutoFit/>
          </a:bodyPr>
          <a:lstStyle/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1- Mobilità sostenibile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2- Equità, sicurezza e inclusione sociale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3- Qualità ambientale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4- Innovazione ed efficienza economica</a:t>
            </a:r>
          </a:p>
        </p:txBody>
      </p:sp>
      <p:sp>
        <p:nvSpPr>
          <p:cNvPr id="104" name="Shape 104"/>
          <p:cNvSpPr/>
          <p:nvPr/>
        </p:nvSpPr>
        <p:spPr>
          <a:xfrm>
            <a:off x="1962486" y="5009019"/>
            <a:ext cx="2747965" cy="855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86" tIns="46786" rIns="46786" bIns="46786">
            <a:spAutoFit/>
          </a:bodyPr>
          <a:lstStyle/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1- Procedure efficienti e partecipate per uno sviluppo urbano resiliente e sostenibile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2- Spazi e infrastrutture vivibili, confortevoli e adattivi al servizio dei cittadini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000">
                <a:latin typeface="Lato Regular"/>
                <a:ea typeface="Lato Regular"/>
                <a:cs typeface="Lato Regular"/>
                <a:sym typeface="Lato Regular"/>
              </a:rPr>
              <a:t>3- Comunità inclusive, consapevoli e proattive</a:t>
            </a:r>
          </a:p>
        </p:txBody>
      </p:sp>
      <p:sp>
        <p:nvSpPr>
          <p:cNvPr id="105" name="Shape 105"/>
          <p:cNvSpPr/>
          <p:nvPr/>
        </p:nvSpPr>
        <p:spPr>
          <a:xfrm>
            <a:off x="4569843" y="2530006"/>
            <a:ext cx="3254350" cy="1046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86" tIns="46786" rIns="46786" bIns="46786">
            <a:spAutoFit/>
          </a:bodyPr>
          <a:lstStyle/>
          <a:p>
            <a:pPr lvl="0"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200">
                <a:latin typeface="Lato Bold"/>
                <a:ea typeface="Lato Bold"/>
                <a:cs typeface="Lato Bold"/>
                <a:sym typeface="Lato Bold"/>
              </a:rPr>
              <a:t>1- Milano sana ed inclusiva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200">
                <a:latin typeface="Lato Bold"/>
                <a:ea typeface="Lato Bold"/>
                <a:cs typeface="Lato Bold"/>
                <a:sym typeface="Lato Bold"/>
              </a:rPr>
              <a:t>2- Milano connessa e altamente accessibile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200">
                <a:latin typeface="Lato Bold"/>
                <a:ea typeface="Lato Bold"/>
                <a:cs typeface="Lato Bold"/>
                <a:sym typeface="Lato Bold"/>
              </a:rPr>
              <a:t>3- Milano con energia positiva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200">
                <a:latin typeface="Lato Bold"/>
                <a:ea typeface="Lato Bold"/>
                <a:cs typeface="Lato Bold"/>
                <a:sym typeface="Lato Bold"/>
              </a:rPr>
              <a:t>4- Milano più fresca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sz="1200">
                <a:latin typeface="Lato Bold"/>
                <a:ea typeface="Lato Bold"/>
                <a:cs typeface="Lato Bold"/>
                <a:sym typeface="Lato Bold"/>
              </a:rPr>
              <a:t>5- Milano Consapevole</a:t>
            </a:r>
          </a:p>
        </p:txBody>
      </p:sp>
      <p:sp>
        <p:nvSpPr>
          <p:cNvPr id="106" name="Shape 106"/>
          <p:cNvSpPr/>
          <p:nvPr/>
        </p:nvSpPr>
        <p:spPr>
          <a:xfrm>
            <a:off x="237826" y="365032"/>
            <a:ext cx="9476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Sinergie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10"/>
          <p:cNvGrpSpPr/>
          <p:nvPr/>
        </p:nvGrpSpPr>
        <p:grpSpPr>
          <a:xfrm>
            <a:off x="1802007" y="3149444"/>
            <a:ext cx="2161186" cy="558801"/>
            <a:chOff x="0" y="0"/>
            <a:chExt cx="2161184" cy="558800"/>
          </a:xfrm>
        </p:grpSpPr>
        <p:sp>
          <p:nvSpPr>
            <p:cNvPr id="108" name="Shape 108"/>
            <p:cNvSpPr/>
            <p:nvPr/>
          </p:nvSpPr>
          <p:spPr>
            <a:xfrm>
              <a:off x="1472793" y="180965"/>
              <a:ext cx="588955" cy="3"/>
            </a:xfrm>
            <a:prstGeom prst="line">
              <a:avLst/>
            </a:prstGeom>
            <a:noFill/>
            <a:ln w="127000" cap="rnd">
              <a:solidFill>
                <a:srgbClr val="FF743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0"/>
              <a:ext cx="2161185" cy="55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/>
              <a:r>
                <a:t>SFIDE DI MEDIO PERIODO </a:t>
              </a:r>
            </a:p>
          </p:txBody>
        </p:sp>
      </p:grp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5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237825" y="365032"/>
            <a:ext cx="4488246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Sfide del Piano</a:t>
            </a:r>
          </a:p>
        </p:txBody>
      </p:sp>
      <p:sp>
        <p:nvSpPr>
          <p:cNvPr id="113" name="Shape 113"/>
          <p:cNvSpPr/>
          <p:nvPr/>
        </p:nvSpPr>
        <p:spPr>
          <a:xfrm flipV="1">
            <a:off x="-299838" y="2204864"/>
            <a:ext cx="1" cy="178424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grpSp>
        <p:nvGrpSpPr>
          <p:cNvPr id="116" name="Group 116"/>
          <p:cNvGrpSpPr/>
          <p:nvPr/>
        </p:nvGrpSpPr>
        <p:grpSpPr>
          <a:xfrm>
            <a:off x="1802007" y="1552013"/>
            <a:ext cx="2161186" cy="558801"/>
            <a:chOff x="0" y="0"/>
            <a:chExt cx="2161184" cy="558800"/>
          </a:xfrm>
        </p:grpSpPr>
        <p:sp>
          <p:nvSpPr>
            <p:cNvPr id="114" name="Shape 114"/>
            <p:cNvSpPr/>
            <p:nvPr/>
          </p:nvSpPr>
          <p:spPr>
            <a:xfrm>
              <a:off x="1472793" y="208102"/>
              <a:ext cx="588955" cy="2"/>
            </a:xfrm>
            <a:prstGeom prst="line">
              <a:avLst/>
            </a:prstGeom>
            <a:noFill/>
            <a:ln w="127000" cap="rnd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0"/>
              <a:ext cx="2161185" cy="55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/>
              <a:r>
                <a:t>SFIDE DI BREVE PERIODO</a:t>
              </a: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844868" y="5082390"/>
            <a:ext cx="2161185" cy="825501"/>
            <a:chOff x="0" y="0"/>
            <a:chExt cx="2161183" cy="825500"/>
          </a:xfrm>
        </p:grpSpPr>
        <p:sp>
          <p:nvSpPr>
            <p:cNvPr id="117" name="Shape 117"/>
            <p:cNvSpPr/>
            <p:nvPr/>
          </p:nvSpPr>
          <p:spPr>
            <a:xfrm>
              <a:off x="1429931" y="485515"/>
              <a:ext cx="588955" cy="3"/>
            </a:xfrm>
            <a:prstGeom prst="line">
              <a:avLst/>
            </a:prstGeom>
            <a:noFill/>
            <a:ln w="127000" cap="rnd">
              <a:solidFill>
                <a:srgbClr val="E223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-1"/>
              <a:ext cx="216118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r"/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r"/>
              <a:r>
                <a:rPr>
                  <a:latin typeface="Lato Black"/>
                  <a:ea typeface="Lato Black"/>
                  <a:cs typeface="Lato Black"/>
                  <a:sym typeface="Lato Black"/>
                </a:rPr>
                <a:t>SFIDE DI LUNGO PERIODO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4383819" y="1394190"/>
            <a:ext cx="6896758" cy="726122"/>
            <a:chOff x="0" y="0"/>
            <a:chExt cx="6896757" cy="726120"/>
          </a:xfrm>
        </p:grpSpPr>
        <p:sp>
          <p:nvSpPr>
            <p:cNvPr id="120" name="Shape 120"/>
            <p:cNvSpPr/>
            <p:nvPr/>
          </p:nvSpPr>
          <p:spPr>
            <a:xfrm>
              <a:off x="1424158" y="444184"/>
              <a:ext cx="5472600" cy="281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>
                <a:lnSpc>
                  <a:spcPct val="110000"/>
                </a:lnSpc>
                <a:spcBef>
                  <a:spcPts val="700"/>
                </a:spcBef>
              </a:pPr>
              <a:r>
                <a:rPr sz="1200">
                  <a:latin typeface="Lato Regular"/>
                  <a:ea typeface="Lato Regular"/>
                  <a:cs typeface="Lato Regular"/>
                  <a:sym typeface="Lato Regular"/>
                </a:rPr>
                <a:t>definire una </a:t>
              </a:r>
              <a:r>
                <a:rPr sz="1200">
                  <a:latin typeface="Lato Bold"/>
                  <a:ea typeface="Lato Bold"/>
                  <a:cs typeface="Lato Bold"/>
                  <a:sym typeface="Lato Bold"/>
                </a:rPr>
                <a:t>strategia finalizzata al rispetto </a:t>
              </a:r>
              <a:r>
                <a:rPr sz="1200">
                  <a:latin typeface="Lato Regular"/>
                  <a:ea typeface="Lato Regular"/>
                  <a:cs typeface="Lato Regular"/>
                  <a:sym typeface="Lato Regular"/>
                </a:rPr>
                <a:t>delle Linee Guida dell’OMS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129764"/>
              <a:ext cx="504058" cy="46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D9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29744" y="279035"/>
              <a:ext cx="575561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>
                <a:defRPr sz="1800"/>
              </a:pPr>
              <a:r>
                <a:rPr sz="1600"/>
                <a:t>2021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1128185" y="0"/>
              <a:ext cx="1388920" cy="30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400">
                  <a:solidFill>
                    <a:srgbClr val="FF0000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0000"/>
                  </a:solidFill>
                </a:rPr>
                <a:t>Qualità dell’Aria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1097607" y="270367"/>
              <a:ext cx="1380182" cy="281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 sz="1800"/>
              </a:pPr>
              <a:r>
                <a:rPr sz="1200"/>
                <a:t>PM10, PM2,5 e O3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1064107" y="103321"/>
              <a:ext cx="3" cy="48496"/>
            </a:xfrm>
            <a:prstGeom prst="line">
              <a:avLst/>
            </a:prstGeom>
            <a:noFill/>
            <a:ln w="63500" cap="rnd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4408966" y="2466039"/>
            <a:ext cx="7917709" cy="2245815"/>
            <a:chOff x="0" y="0"/>
            <a:chExt cx="7917707" cy="2245813"/>
          </a:xfrm>
        </p:grpSpPr>
        <p:sp>
          <p:nvSpPr>
            <p:cNvPr id="127" name="Shape 127"/>
            <p:cNvSpPr/>
            <p:nvPr/>
          </p:nvSpPr>
          <p:spPr>
            <a:xfrm>
              <a:off x="860933" y="898445"/>
              <a:ext cx="7056775" cy="281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1" indent="457200">
                <a:lnSpc>
                  <a:spcPct val="110000"/>
                </a:lnSpc>
                <a:spcBef>
                  <a:spcPts val="700"/>
                </a:spcBef>
              </a:pPr>
              <a:r>
                <a:rPr sz="1200">
                  <a:latin typeface="Lato Regular"/>
                  <a:ea typeface="Lato Regular"/>
                  <a:cs typeface="Lato Regular"/>
                  <a:sym typeface="Lato Regular"/>
                </a:rPr>
                <a:t>ridurre ulteriormente le concentrazioni per raggiungere obiettivi dell’OMS </a:t>
              </a:r>
            </a:p>
          </p:txBody>
        </p:sp>
        <p:sp>
          <p:nvSpPr>
            <p:cNvPr id="128" name="Shape 128"/>
            <p:cNvSpPr/>
            <p:nvPr/>
          </p:nvSpPr>
          <p:spPr>
            <a:xfrm rot="1332504">
              <a:off x="80129" y="296359"/>
              <a:ext cx="407949" cy="50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04596" y="381077"/>
              <a:ext cx="575561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>
                <a:defRPr sz="1800"/>
              </a:pPr>
              <a:r>
                <a:rPr sz="1600"/>
                <a:t>2025</a:t>
              </a:r>
            </a:p>
          </p:txBody>
        </p:sp>
        <p:sp>
          <p:nvSpPr>
            <p:cNvPr id="130" name="Shape 130"/>
            <p:cNvSpPr/>
            <p:nvPr/>
          </p:nvSpPr>
          <p:spPr>
            <a:xfrm rot="21034023">
              <a:off x="36334" y="1030486"/>
              <a:ext cx="407948" cy="47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74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04597" y="1154540"/>
              <a:ext cx="575561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>
                <a:defRPr sz="1800"/>
              </a:pPr>
              <a:r>
                <a:rPr sz="1600"/>
                <a:t>2030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1181273" y="164726"/>
              <a:ext cx="3009485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Titillium Web"/>
                  <a:ea typeface="Titillium Web"/>
                  <a:cs typeface="Titillium Web"/>
                  <a:sym typeface="Titillium Web"/>
                </a:defRPr>
              </a:lvl1pPr>
            </a:lstStyle>
            <a:p>
              <a:pPr lvl="0">
                <a:defRPr sz="1800"/>
              </a:pPr>
              <a:r>
                <a:rPr sz="1200"/>
                <a:t>rispettare i valori limite delle concentrazioni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218215" y="397155"/>
              <a:ext cx="2935602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/>
              <a:r>
                <a:rPr sz="1000">
                  <a:latin typeface="Lato Italic"/>
                  <a:ea typeface="Lato Italic"/>
                  <a:cs typeface="Lato Italic"/>
                  <a:sym typeface="Lato Italic"/>
                </a:rPr>
                <a:t>Direttiva 2008/50/EC </a:t>
              </a:r>
              <a:r>
                <a:rPr sz="1000">
                  <a:latin typeface="Lato Regular"/>
                  <a:ea typeface="Lato Regular"/>
                  <a:cs typeface="Lato Regular"/>
                  <a:sym typeface="Lato Regular"/>
                </a:rPr>
                <a:t>(recepita dal </a:t>
              </a:r>
              <a:r>
                <a:rPr sz="1000">
                  <a:latin typeface="Lato Italic"/>
                  <a:ea typeface="Lato Italic"/>
                  <a:cs typeface="Lato Italic"/>
                  <a:sym typeface="Lato Italic"/>
                </a:rPr>
                <a:t>D.Lgs. 155/2010</a:t>
              </a:r>
              <a:r>
                <a:rPr sz="1000">
                  <a:latin typeface="Lato Regular"/>
                  <a:ea typeface="Lato Regular"/>
                  <a:cs typeface="Lato Regular"/>
                  <a:sym typeface="Lato Regular"/>
                </a:rPr>
                <a:t>)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898790" y="0"/>
              <a:ext cx="1495396" cy="281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 sz="1800"/>
              </a:pPr>
              <a:r>
                <a:rPr sz="1200"/>
                <a:t>PM10, PM2,5 e NO2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103038" y="693785"/>
              <a:ext cx="1388919" cy="30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400">
                  <a:solidFill>
                    <a:srgbClr val="FF0000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0000"/>
                  </a:solidFill>
                </a:rPr>
                <a:t>Qualità dell’Aria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864158" y="1493616"/>
              <a:ext cx="6096003" cy="281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1" indent="457200">
                <a:lnSpc>
                  <a:spcPct val="110000"/>
                </a:lnSpc>
                <a:spcBef>
                  <a:spcPts val="700"/>
                </a:spcBef>
              </a:pPr>
              <a:r>
                <a:rPr sz="1200">
                  <a:latin typeface="Lato Bold"/>
                  <a:ea typeface="Lato Bold"/>
                  <a:cs typeface="Lato Bold"/>
                  <a:sym typeface="Lato Bold"/>
                </a:rPr>
                <a:t>di emissioni di CO2 </a:t>
              </a:r>
              <a:r>
                <a:rPr sz="1200">
                  <a:latin typeface="Lato Regular"/>
                  <a:ea typeface="Lato Regular"/>
                  <a:cs typeface="Lato Regular"/>
                  <a:sym typeface="Lato Regular"/>
                </a:rPr>
                <a:t>rispetto al 2005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1078703" y="1249751"/>
              <a:ext cx="64089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743D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743D"/>
                  </a:solidFill>
                </a:rPr>
                <a:t>-45%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1038960" y="810315"/>
              <a:ext cx="3" cy="48496"/>
            </a:xfrm>
            <a:prstGeom prst="line">
              <a:avLst/>
            </a:prstGeom>
            <a:noFill/>
            <a:ln w="63500" cap="rnd">
              <a:solidFill>
                <a:srgbClr val="FF743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038960" y="1405301"/>
              <a:ext cx="3" cy="48496"/>
            </a:xfrm>
            <a:prstGeom prst="line">
              <a:avLst/>
            </a:prstGeom>
            <a:noFill/>
            <a:ln w="63500" cap="rnd">
              <a:solidFill>
                <a:srgbClr val="FF743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078703" y="1678629"/>
              <a:ext cx="64089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743D">
                      <a:alpha val="51000"/>
                    </a:srgbClr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743D">
                      <a:alpha val="51000"/>
                    </a:srgbClr>
                  </a:solidFill>
                </a:rPr>
                <a:t>-60%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878064" y="1963877"/>
              <a:ext cx="3025645" cy="281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1" indent="457200">
                <a:lnSpc>
                  <a:spcPct val="110000"/>
                </a:lnSpc>
                <a:spcBef>
                  <a:spcPts val="700"/>
                </a:spcBef>
              </a:pPr>
              <a:r>
                <a:rPr sz="1200">
                  <a:latin typeface="Lato Regular"/>
                  <a:ea typeface="Lato Regular"/>
                  <a:cs typeface="Lato Regular"/>
                  <a:sym typeface="Lato Regular"/>
                </a:rPr>
                <a:t>In relazione alle azioni sovracomunali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4389863" y="4885792"/>
            <a:ext cx="5215500" cy="1352126"/>
            <a:chOff x="0" y="0"/>
            <a:chExt cx="5215499" cy="1352124"/>
          </a:xfrm>
        </p:grpSpPr>
        <p:sp>
          <p:nvSpPr>
            <p:cNvPr id="143" name="Shape 143"/>
            <p:cNvSpPr/>
            <p:nvPr/>
          </p:nvSpPr>
          <p:spPr>
            <a:xfrm rot="6320369">
              <a:off x="13316" y="496933"/>
              <a:ext cx="480588" cy="39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223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3700" y="538121"/>
              <a:ext cx="575561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/>
              <a:r>
                <a:rPr sz="16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20</a:t>
              </a:r>
              <a:r>
                <a:rPr sz="1600">
                  <a:latin typeface="Lato Black"/>
                  <a:ea typeface="Lato Black"/>
                  <a:cs typeface="Lato Black"/>
                  <a:sym typeface="Lato Black"/>
                </a:rPr>
                <a:t>50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1122141" y="0"/>
              <a:ext cx="1366873" cy="30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4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 sz="1800"/>
              </a:pPr>
              <a:r>
                <a:rPr sz="1400"/>
                <a:t>Qualità dell’aria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1058064" y="117668"/>
              <a:ext cx="3" cy="48496"/>
            </a:xfrm>
            <a:prstGeom prst="line">
              <a:avLst/>
            </a:prstGeom>
            <a:noFill/>
            <a:ln w="63500" cap="rnd">
              <a:solidFill>
                <a:srgbClr val="E223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122141" y="495644"/>
              <a:ext cx="1928810" cy="30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4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 sz="1800"/>
              </a:pPr>
              <a:r>
                <a:rPr sz="1400"/>
                <a:t>Milano Carbon Neutral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058064" y="613312"/>
              <a:ext cx="3" cy="48496"/>
            </a:xfrm>
            <a:prstGeom prst="line">
              <a:avLst/>
            </a:prstGeom>
            <a:noFill/>
            <a:ln w="63500" cap="rnd">
              <a:solidFill>
                <a:srgbClr val="E223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90110" y="208912"/>
              <a:ext cx="3725390" cy="281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 sz="1800"/>
              </a:pPr>
              <a:r>
                <a:rPr sz="1200"/>
                <a:t>rispetto dei valori indicati dalle Linee Guida dell’OMS 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058064" y="963171"/>
              <a:ext cx="3" cy="48496"/>
            </a:xfrm>
            <a:prstGeom prst="line">
              <a:avLst/>
            </a:prstGeom>
            <a:noFill/>
            <a:ln w="63500" cap="rnd">
              <a:solidFill>
                <a:srgbClr val="E223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129330" y="824853"/>
              <a:ext cx="653692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E2232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E2232F"/>
                  </a:solidFill>
                </a:rPr>
                <a:t>&lt; 2°C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1007746" y="1070188"/>
              <a:ext cx="3651857" cy="281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1" indent="457200">
                <a:lnSpc>
                  <a:spcPct val="110000"/>
                </a:lnSpc>
                <a:spcBef>
                  <a:spcPts val="700"/>
                </a:spcBef>
              </a:pPr>
              <a:r>
                <a:rPr sz="1200">
                  <a:latin typeface="Lato Regular"/>
                  <a:ea typeface="Lato Regular"/>
                  <a:cs typeface="Lato Regular"/>
                  <a:sym typeface="Lato Regular"/>
                </a:rPr>
                <a:t>contenere l’aumento della temperatura urbana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6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 flipV="1">
            <a:off x="-299838" y="2204864"/>
            <a:ext cx="1" cy="178424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7972897" y="2978046"/>
            <a:ext cx="1761728" cy="1"/>
          </a:xfrm>
          <a:prstGeom prst="line">
            <a:avLst/>
          </a:prstGeom>
          <a:ln w="127000" cap="rnd">
            <a:solidFill>
              <a:srgbClr val="FFC000">
                <a:alpha val="38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5877495" y="3692173"/>
            <a:ext cx="2762284" cy="2"/>
          </a:xfrm>
          <a:prstGeom prst="line">
            <a:avLst/>
          </a:prstGeom>
          <a:ln w="127000" cap="rnd">
            <a:solidFill>
              <a:srgbClr val="FF743D">
                <a:alpha val="38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6882765" y="4055029"/>
            <a:ext cx="3514025" cy="5"/>
          </a:xfrm>
          <a:prstGeom prst="line">
            <a:avLst/>
          </a:prstGeom>
          <a:ln w="127000" cap="rnd">
            <a:solidFill>
              <a:srgbClr val="E2232F">
                <a:alpha val="38000"/>
              </a:srgbClr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484616" y="2162090"/>
            <a:ext cx="5098844" cy="23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600">
                <a:latin typeface="Titillium Web"/>
                <a:ea typeface="Titillium Web"/>
                <a:cs typeface="Titillium Web"/>
                <a:sym typeface="Titillium Web"/>
              </a:rPr>
              <a:t>In aggiunta a queste sfide vi è la necessità di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/>
            <a:r>
              <a:rPr b="1">
                <a:latin typeface="Titillium Web"/>
                <a:ea typeface="Titillium Web"/>
                <a:cs typeface="Titillium Web"/>
                <a:sym typeface="Titillium Web"/>
              </a:rPr>
              <a:t>costruire una </a:t>
            </a:r>
            <a:r>
              <a:rPr sz="2400" b="1">
                <a:latin typeface="Titillium Web"/>
                <a:ea typeface="Titillium Web"/>
                <a:cs typeface="Titillium Web"/>
                <a:sym typeface="Titillium Web"/>
              </a:rPr>
              <a:t>città più forte</a:t>
            </a:r>
            <a:r>
              <a:rPr b="1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b="1">
                <a:latin typeface="Titillium Web"/>
                <a:ea typeface="Titillium Web"/>
                <a:cs typeface="Titillium Web"/>
                <a:sym typeface="Titillium Web"/>
              </a:rPr>
              <a:t>in grado di </a:t>
            </a:r>
            <a:r>
              <a:rPr sz="2000" b="1">
                <a:latin typeface="Titillium Web"/>
                <a:ea typeface="Titillium Web"/>
                <a:cs typeface="Titillium Web"/>
                <a:sym typeface="Titillium Web"/>
              </a:rPr>
              <a:t>far fronte a tutti i </a:t>
            </a:r>
            <a:r>
              <a:rPr sz="2400" b="1">
                <a:latin typeface="Titillium Web"/>
                <a:ea typeface="Titillium Web"/>
                <a:cs typeface="Titillium Web"/>
                <a:sym typeface="Titillium Web"/>
              </a:rPr>
              <a:t>rischi e le emergenze climatiche</a:t>
            </a:r>
            <a:r>
              <a:rPr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b="1">
                <a:latin typeface="Titillium Web"/>
                <a:ea typeface="Titillium Web"/>
                <a:cs typeface="Titillium Web"/>
                <a:sym typeface="Titillium Web"/>
              </a:rPr>
              <a:t>in un’ottica di maggiore </a:t>
            </a:r>
            <a:r>
              <a:rPr sz="2400" b="1">
                <a:latin typeface="Titillium Web"/>
                <a:ea typeface="Titillium Web"/>
                <a:cs typeface="Titillium Web"/>
                <a:sym typeface="Titillium Web"/>
              </a:rPr>
              <a:t>equità sociale ed economica</a:t>
            </a:r>
            <a:r>
              <a:rPr sz="24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1802007" y="3149444"/>
            <a:ext cx="2161186" cy="558801"/>
            <a:chOff x="0" y="0"/>
            <a:chExt cx="2161184" cy="558800"/>
          </a:xfrm>
        </p:grpSpPr>
        <p:sp>
          <p:nvSpPr>
            <p:cNvPr id="161" name="Shape 161"/>
            <p:cNvSpPr/>
            <p:nvPr/>
          </p:nvSpPr>
          <p:spPr>
            <a:xfrm>
              <a:off x="1472793" y="180965"/>
              <a:ext cx="588955" cy="3"/>
            </a:xfrm>
            <a:prstGeom prst="line">
              <a:avLst/>
            </a:prstGeom>
            <a:noFill/>
            <a:ln w="127000" cap="rnd">
              <a:solidFill>
                <a:srgbClr val="FF743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0"/>
              <a:ext cx="2161185" cy="55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/>
              <a:r>
                <a:t>SFIDE DI MEDIO PERIODO </a:t>
              </a: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1802007" y="1552013"/>
            <a:ext cx="2161186" cy="558801"/>
            <a:chOff x="0" y="0"/>
            <a:chExt cx="2161184" cy="558800"/>
          </a:xfrm>
        </p:grpSpPr>
        <p:sp>
          <p:nvSpPr>
            <p:cNvPr id="164" name="Shape 164"/>
            <p:cNvSpPr/>
            <p:nvPr/>
          </p:nvSpPr>
          <p:spPr>
            <a:xfrm>
              <a:off x="1472793" y="208102"/>
              <a:ext cx="588955" cy="2"/>
            </a:xfrm>
            <a:prstGeom prst="line">
              <a:avLst/>
            </a:prstGeom>
            <a:noFill/>
            <a:ln w="127000" cap="rnd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0" y="0"/>
              <a:ext cx="2161185" cy="55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/>
              <a:r>
                <a:t>SFIDE DI BREVE PERIODO</a:t>
              </a:r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1844868" y="5082390"/>
            <a:ext cx="2161185" cy="825501"/>
            <a:chOff x="0" y="0"/>
            <a:chExt cx="2161183" cy="825500"/>
          </a:xfrm>
        </p:grpSpPr>
        <p:sp>
          <p:nvSpPr>
            <p:cNvPr id="167" name="Shape 167"/>
            <p:cNvSpPr/>
            <p:nvPr/>
          </p:nvSpPr>
          <p:spPr>
            <a:xfrm>
              <a:off x="1429931" y="485515"/>
              <a:ext cx="588955" cy="3"/>
            </a:xfrm>
            <a:prstGeom prst="line">
              <a:avLst/>
            </a:prstGeom>
            <a:noFill/>
            <a:ln w="127000" cap="rnd">
              <a:solidFill>
                <a:srgbClr val="E223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-1"/>
              <a:ext cx="2161184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r"/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r"/>
              <a:r>
                <a:rPr>
                  <a:latin typeface="Lato Black"/>
                  <a:ea typeface="Lato Black"/>
                  <a:cs typeface="Lato Black"/>
                  <a:sym typeface="Lato Black"/>
                </a:rPr>
                <a:t>SFIDE DI LUNGO PERIODO</a:t>
              </a:r>
            </a:p>
          </p:txBody>
        </p:sp>
      </p:grpSp>
      <p:sp>
        <p:nvSpPr>
          <p:cNvPr id="170" name="Shape 170"/>
          <p:cNvSpPr/>
          <p:nvPr/>
        </p:nvSpPr>
        <p:spPr>
          <a:xfrm>
            <a:off x="237825" y="365032"/>
            <a:ext cx="4488246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Sfide del Piano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7048798" y="2022099"/>
            <a:ext cx="945157" cy="1"/>
          </a:xfrm>
          <a:prstGeom prst="line">
            <a:avLst/>
          </a:prstGeom>
          <a:ln w="127000" cap="rnd">
            <a:solidFill>
              <a:srgbClr val="2071B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949101" y="4686153"/>
            <a:ext cx="2007125" cy="1"/>
          </a:xfrm>
          <a:prstGeom prst="line">
            <a:avLst/>
          </a:prstGeom>
          <a:ln w="127000" cap="rnd">
            <a:solidFill>
              <a:srgbClr val="ED7D31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241300" y="368300"/>
            <a:ext cx="561237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Come raggiungere le sfide?</a:t>
            </a:r>
          </a:p>
        </p:txBody>
      </p:sp>
      <p:sp>
        <p:nvSpPr>
          <p:cNvPr id="175" name="Shape 175"/>
          <p:cNvSpPr/>
          <p:nvPr/>
        </p:nvSpPr>
        <p:spPr>
          <a:xfrm>
            <a:off x="3876516" y="1641099"/>
            <a:ext cx="443896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3000" spc="83">
                <a:latin typeface="Lato Black"/>
                <a:ea typeface="Lato Black"/>
                <a:cs typeface="Lato Black"/>
                <a:sym typeface="Lato Black"/>
              </a:rPr>
              <a:t>Visione Milano 2050: </a:t>
            </a:r>
          </a:p>
          <a:p>
            <a:pPr lvl="0" algn="ctr"/>
            <a:r>
              <a:rPr sz="3000" spc="83">
                <a:latin typeface="Lato Black"/>
                <a:ea typeface="Lato Black"/>
                <a:cs typeface="Lato Black"/>
                <a:sym typeface="Lato Black"/>
              </a:rPr>
              <a:t>5 ambiti </a:t>
            </a:r>
          </a:p>
        </p:txBody>
      </p:sp>
      <p:sp>
        <p:nvSpPr>
          <p:cNvPr id="176" name="Shape 176"/>
          <p:cNvSpPr/>
          <p:nvPr/>
        </p:nvSpPr>
        <p:spPr>
          <a:xfrm>
            <a:off x="3876516" y="4302500"/>
            <a:ext cx="443896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3000" spc="83">
                <a:latin typeface="Lato Black"/>
                <a:ea typeface="Lato Black"/>
                <a:cs typeface="Lato Black"/>
                <a:sym typeface="Lato Black"/>
              </a:rPr>
              <a:t>Obiettivi 2025-2030: </a:t>
            </a:r>
          </a:p>
          <a:p>
            <a:pPr lvl="0" algn="ctr"/>
            <a:r>
              <a:rPr sz="3000" spc="83">
                <a:latin typeface="Lato Black"/>
                <a:ea typeface="Lato Black"/>
                <a:cs typeface="Lato Black"/>
                <a:sym typeface="Lato Black"/>
              </a:rPr>
              <a:t>49 </a:t>
            </a:r>
            <a:r>
              <a:rPr sz="3000">
                <a:latin typeface="Lato Black"/>
                <a:ea typeface="Lato Black"/>
                <a:cs typeface="Lato Black"/>
                <a:sym typeface="Lato Black"/>
              </a:rPr>
              <a:t>azioni di Piano</a:t>
            </a:r>
          </a:p>
        </p:txBody>
      </p:sp>
      <p:sp>
        <p:nvSpPr>
          <p:cNvPr id="177" name="Shape 177"/>
          <p:cNvSpPr/>
          <p:nvPr/>
        </p:nvSpPr>
        <p:spPr>
          <a:xfrm>
            <a:off x="6095999" y="2753838"/>
            <a:ext cx="1" cy="1401124"/>
          </a:xfrm>
          <a:prstGeom prst="line">
            <a:avLst/>
          </a:prstGeom>
          <a:ln w="50800">
            <a:solidFill>
              <a:srgbClr val="ED7D3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8</a:t>
            </a:fld>
            <a:endParaRPr sz="1000">
              <a:solidFill>
                <a:srgbClr val="535353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 rot="1609823">
            <a:off x="476254" y="2020165"/>
            <a:ext cx="350103" cy="456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C7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1609823">
            <a:off x="476254" y="2582969"/>
            <a:ext cx="350103" cy="456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A85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 rot="1609823">
            <a:off x="476254" y="3430605"/>
            <a:ext cx="350103" cy="456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ACA7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1609823">
            <a:off x="476254" y="4064144"/>
            <a:ext cx="350103" cy="456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970B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1609823">
            <a:off x="476254" y="4697682"/>
            <a:ext cx="350103" cy="456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C79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09718" y="2022959"/>
            <a:ext cx="10690236" cy="309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lvl="0" defTabSz="457200">
              <a:lnSpc>
                <a:spcPct val="80000"/>
              </a:lnSpc>
              <a:spcBef>
                <a:spcPts val="3000"/>
              </a:spcBef>
            </a:pPr>
            <a:r>
              <a:rPr sz="2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01.</a:t>
            </a:r>
            <a:r>
              <a:rPr sz="2000"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sz="2000">
                <a:latin typeface="Lato Bold"/>
                <a:ea typeface="Lato Bold"/>
                <a:cs typeface="Lato Bold"/>
                <a:sym typeface="Lato Bold"/>
              </a:rPr>
              <a:t>Milano sana e inclusiva: una città pulita, equa, aperta e solidale.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49262" lvl="0" indent="-449262" defTabSz="457200">
              <a:lnSpc>
                <a:spcPct val="80000"/>
              </a:lnSpc>
              <a:spcBef>
                <a:spcPts val="3000"/>
              </a:spcBef>
            </a:pPr>
            <a:r>
              <a:rPr sz="2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02.</a:t>
            </a:r>
            <a:r>
              <a:rPr sz="2000">
                <a:latin typeface="Lato Bold"/>
                <a:ea typeface="Lato Bold"/>
                <a:cs typeface="Lato Bold"/>
                <a:sym typeface="Lato Bold"/>
              </a:rPr>
              <a:t> Milano connessa e altamente accessibile: una città che si muove in modo sostenibile, flessibile, attivo e sicuro.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lnSpc>
                <a:spcPct val="80000"/>
              </a:lnSpc>
              <a:spcBef>
                <a:spcPts val="3000"/>
              </a:spcBef>
            </a:pPr>
            <a:r>
              <a:rPr sz="2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03. </a:t>
            </a:r>
            <a:r>
              <a:rPr sz="2000">
                <a:latin typeface="Lato Bold"/>
                <a:ea typeface="Lato Bold"/>
                <a:cs typeface="Lato Bold"/>
                <a:sym typeface="Lato Bold"/>
              </a:rPr>
              <a:t>Milano a energia positiva: una città che consuma meno e meglio.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lnSpc>
                <a:spcPct val="80000"/>
              </a:lnSpc>
              <a:spcBef>
                <a:spcPts val="3000"/>
              </a:spcBef>
            </a:pPr>
            <a:r>
              <a:rPr sz="2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04. </a:t>
            </a:r>
            <a:r>
              <a:rPr sz="2000">
                <a:latin typeface="Lato Bold"/>
                <a:ea typeface="Lato Bold"/>
                <a:cs typeface="Lato Bold"/>
                <a:sym typeface="Lato Bold"/>
              </a:rPr>
              <a:t>Milano più fresca: una città più verde, fresca e vivibile che si adatta ai mutamenti climatici.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lnSpc>
                <a:spcPct val="80000"/>
              </a:lnSpc>
              <a:spcBef>
                <a:spcPts val="3000"/>
              </a:spcBef>
            </a:pPr>
            <a:r>
              <a:rPr sz="2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05. </a:t>
            </a:r>
            <a:r>
              <a:rPr sz="2000">
                <a:latin typeface="Lato Bold"/>
                <a:ea typeface="Lato Bold"/>
                <a:cs typeface="Lato Bold"/>
                <a:sym typeface="Lato Bold"/>
              </a:rPr>
              <a:t>Milano consapevole: una città che adotta stili di vita consapevoli.</a:t>
            </a:r>
          </a:p>
        </p:txBody>
      </p:sp>
      <p:sp>
        <p:nvSpPr>
          <p:cNvPr id="186" name="Shape 186"/>
          <p:cNvSpPr/>
          <p:nvPr/>
        </p:nvSpPr>
        <p:spPr>
          <a:xfrm>
            <a:off x="237826" y="365032"/>
            <a:ext cx="792364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I 5 ambiti del Piano Aria e Clima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11621895" y="6311379"/>
            <a:ext cx="15780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35353"/>
                </a:solidFill>
              </a:rPr>
              <a:t>9</a:t>
            </a:fld>
            <a:endParaRPr sz="1000">
              <a:solidFill>
                <a:srgbClr val="535353"/>
              </a:solidFill>
            </a:endParaRPr>
          </a:p>
        </p:txBody>
      </p:sp>
      <p:grpSp>
        <p:nvGrpSpPr>
          <p:cNvPr id="191" name="Group 191"/>
          <p:cNvGrpSpPr/>
          <p:nvPr/>
        </p:nvGrpSpPr>
        <p:grpSpPr>
          <a:xfrm>
            <a:off x="2651445" y="5171650"/>
            <a:ext cx="6889110" cy="370837"/>
            <a:chOff x="0" y="0"/>
            <a:chExt cx="6889108" cy="370835"/>
          </a:xfrm>
        </p:grpSpPr>
        <p:sp>
          <p:nvSpPr>
            <p:cNvPr id="189" name="Shape 189"/>
            <p:cNvSpPr/>
            <p:nvPr/>
          </p:nvSpPr>
          <p:spPr>
            <a:xfrm>
              <a:off x="4822769" y="198632"/>
              <a:ext cx="1656186" cy="3"/>
            </a:xfrm>
            <a:prstGeom prst="line">
              <a:avLst/>
            </a:prstGeom>
            <a:noFill/>
            <a:ln w="209550" cap="rnd">
              <a:solidFill>
                <a:srgbClr val="E223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0" y="0"/>
              <a:ext cx="6889109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>
                  <a:latin typeface="Lato Bold"/>
                  <a:ea typeface="Lato Bold"/>
                  <a:cs typeface="Lato Bold"/>
                  <a:sym typeface="Lato Bold"/>
                </a:rPr>
                <a:t>[</a:t>
              </a:r>
              <a:r>
                <a:rPr sz="1600">
                  <a:solidFill>
                    <a:srgbClr val="FFC000"/>
                  </a:solidFill>
                  <a:latin typeface="Lato Regular"/>
                  <a:ea typeface="Lato Regular"/>
                  <a:cs typeface="Lato Regular"/>
                  <a:sym typeface="Lato Regular"/>
                </a:rPr>
                <a:t>Scenario di Riferimento  </a:t>
              </a:r>
              <a:r>
                <a:rPr>
                  <a:latin typeface="Lato Black"/>
                  <a:ea typeface="Lato Black"/>
                  <a:cs typeface="Lato Black"/>
                  <a:sym typeface="Lato Black"/>
                </a:rPr>
                <a:t>+  Azioni di Piano</a:t>
              </a:r>
              <a:r>
                <a:rPr>
                  <a:latin typeface="Lato Bold"/>
                  <a:ea typeface="Lato Bold"/>
                  <a:cs typeface="Lato Bold"/>
                  <a:sym typeface="Lato Bold"/>
                </a:rPr>
                <a:t>]  =  </a:t>
              </a:r>
              <a:r>
                <a:rPr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Scenario di Piano</a:t>
              </a:r>
            </a:p>
          </p:txBody>
        </p:sp>
      </p:grpSp>
      <p:sp>
        <p:nvSpPr>
          <p:cNvPr id="192" name="Shape 192"/>
          <p:cNvSpPr/>
          <p:nvPr/>
        </p:nvSpPr>
        <p:spPr>
          <a:xfrm flipV="1">
            <a:off x="-299838" y="2204864"/>
            <a:ext cx="1" cy="178424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4271354" y="1988840"/>
            <a:ext cx="125927" cy="144019"/>
          </a:xfrm>
          <a:prstGeom prst="chevron">
            <a:avLst>
              <a:gd name="adj" fmla="val 50000"/>
            </a:avLst>
          </a:prstGeom>
          <a:solidFill>
            <a:srgbClr val="E2233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2927651" y="3150972"/>
            <a:ext cx="6336698" cy="15741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15000"/>
              </a:lnSpc>
              <a:spcBef>
                <a:spcPts val="1000"/>
              </a:spcBef>
              <a:defRPr>
                <a:latin typeface="Titillium Web"/>
                <a:ea typeface="Titillium Web"/>
                <a:cs typeface="Titillium Web"/>
                <a:sym typeface="Titillium Web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927651" y="3299465"/>
            <a:ext cx="6336698" cy="135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sz="1600">
                <a:latin typeface="Lato Regular"/>
                <a:ea typeface="Lato Regular"/>
                <a:cs typeface="Lato Regular"/>
                <a:sym typeface="Lato Regular"/>
              </a:rPr>
              <a:t>La differenza tra i valori emissivi dello scenario di riferimento e quelli fissati dalle sfide di piano (in termini di emissioni di inquinanti atmosferici, riduzione di CO2 </a:t>
            </a:r>
            <a:r>
              <a:rPr sz="1600">
                <a:solidFill>
                  <a:srgbClr val="FF0000"/>
                </a:solidFill>
                <a:latin typeface="Lato Regular"/>
                <a:ea typeface="Lato Regular"/>
                <a:cs typeface="Lato Regular"/>
                <a:sym typeface="Lato Regular"/>
              </a:rPr>
              <a:t>e profilo climatico</a:t>
            </a:r>
            <a:r>
              <a:rPr sz="1600">
                <a:latin typeface="Lato Regular"/>
                <a:ea typeface="Lato Regular"/>
                <a:cs typeface="Lato Regular"/>
                <a:sym typeface="Lato Regular"/>
              </a:rPr>
              <a:t>) costituisce il differenziale di emissione sul quale dimensionare le azioni del Piano Aria e Clima, che consentono di definire lo </a:t>
            </a:r>
            <a:r>
              <a:rPr sz="1600">
                <a:latin typeface="Lato Bold"/>
                <a:ea typeface="Lato Bold"/>
                <a:cs typeface="Lato Bold"/>
                <a:sym typeface="Lato Bold"/>
              </a:rPr>
              <a:t>SCENARIO DI PIANO:</a:t>
            </a:r>
            <a:r>
              <a:rPr sz="1600">
                <a:latin typeface="Lato Regular"/>
                <a:ea typeface="Lato Regular"/>
                <a:cs typeface="Lato Regular"/>
                <a:sym typeface="Lato Regular"/>
              </a:rPr>
              <a:t> </a:t>
            </a:r>
          </a:p>
        </p:txBody>
      </p:sp>
      <p:sp>
        <p:nvSpPr>
          <p:cNvPr id="196" name="Shape 196"/>
          <p:cNvSpPr/>
          <p:nvPr/>
        </p:nvSpPr>
        <p:spPr>
          <a:xfrm>
            <a:off x="1608733" y="1563119"/>
            <a:ext cx="2275121" cy="971048"/>
          </a:xfrm>
          <a:prstGeom prst="roundRect">
            <a:avLst>
              <a:gd name="adj" fmla="val 16667"/>
            </a:avLst>
          </a:prstGeom>
          <a:ln w="50800">
            <a:solidFill>
              <a:srgbClr val="BFBFB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656135" y="1807342"/>
            <a:ext cx="218031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600">
                <a:latin typeface="Lato Regular"/>
                <a:ea typeface="Lato Regular"/>
                <a:cs typeface="Lato Regular"/>
                <a:sym typeface="Lato Regular"/>
              </a:rPr>
              <a:t>SCENARIO DI </a:t>
            </a:r>
            <a:r>
              <a:rPr sz="1600">
                <a:latin typeface="Lato Bold"/>
                <a:ea typeface="Lato Bold"/>
                <a:cs typeface="Lato Bold"/>
                <a:sym typeface="Lato Bold"/>
              </a:rPr>
              <a:t>BASE 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1600">
                <a:latin typeface="Lato Regular"/>
                <a:ea typeface="Lato Regular"/>
                <a:cs typeface="Lato Regular"/>
                <a:sym typeface="Lato Regular"/>
              </a:rPr>
              <a:t>(2017)</a:t>
            </a:r>
          </a:p>
        </p:txBody>
      </p:sp>
      <p:sp>
        <p:nvSpPr>
          <p:cNvPr id="198" name="Shape 198"/>
          <p:cNvSpPr/>
          <p:nvPr/>
        </p:nvSpPr>
        <p:spPr>
          <a:xfrm>
            <a:off x="4684579" y="1575327"/>
            <a:ext cx="2698635" cy="971045"/>
          </a:xfrm>
          <a:prstGeom prst="roundRect">
            <a:avLst>
              <a:gd name="adj" fmla="val 16667"/>
            </a:avLst>
          </a:prstGeom>
          <a:ln w="50800">
            <a:solidFill>
              <a:srgbClr val="BFBFB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737651" y="1578248"/>
            <a:ext cx="259248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600">
                <a:solidFill>
                  <a:srgbClr val="FFC000"/>
                </a:solidFill>
                <a:latin typeface="Lato Regular"/>
                <a:ea typeface="Lato Regular"/>
                <a:cs typeface="Lato Regular"/>
                <a:sym typeface="Lato Regular"/>
              </a:rPr>
              <a:t>SCENARIO DI RIFERIMENTO</a:t>
            </a:r>
            <a:r>
              <a:rPr sz="1600">
                <a:solidFill>
                  <a:srgbClr val="FFC000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1600">
                <a:solidFill>
                  <a:srgbClr val="FFC000"/>
                </a:solidFill>
                <a:latin typeface="Lato Regular"/>
                <a:ea typeface="Lato Regular"/>
                <a:cs typeface="Lato Regular"/>
                <a:sym typeface="Lato Regular"/>
              </a:rPr>
              <a:t>(BUSINESS AS USUAL +  Altri Piani)</a:t>
            </a:r>
          </a:p>
          <a:p>
            <a:pPr lvl="0" algn="ctr"/>
            <a:r>
              <a:rPr sz="1600">
                <a:latin typeface="Lato Regular"/>
                <a:ea typeface="Lato Regular"/>
                <a:cs typeface="Lato Regular"/>
                <a:sym typeface="Lato Regular"/>
              </a:rPr>
              <a:t>(2025/30 - 2050)</a:t>
            </a:r>
          </a:p>
        </p:txBody>
      </p:sp>
      <p:sp>
        <p:nvSpPr>
          <p:cNvPr id="200" name="Shape 200"/>
          <p:cNvSpPr/>
          <p:nvPr/>
        </p:nvSpPr>
        <p:spPr>
          <a:xfrm>
            <a:off x="7997176" y="1532660"/>
            <a:ext cx="2275123" cy="971046"/>
          </a:xfrm>
          <a:prstGeom prst="roundRect">
            <a:avLst>
              <a:gd name="adj" fmla="val 16667"/>
            </a:avLst>
          </a:prstGeom>
          <a:ln w="50800">
            <a:solidFill>
              <a:srgbClr val="BFBFB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8044577" y="1776882"/>
            <a:ext cx="218031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600">
                <a:solidFill>
                  <a:srgbClr val="FF743D"/>
                </a:solidFill>
                <a:latin typeface="Lato Regular"/>
                <a:ea typeface="Lato Regular"/>
                <a:cs typeface="Lato Regular"/>
                <a:sym typeface="Lato Regular"/>
              </a:rPr>
              <a:t>SCENARIO DI  </a:t>
            </a:r>
            <a:r>
              <a:rPr sz="1600">
                <a:solidFill>
                  <a:srgbClr val="FF743D"/>
                </a:solidFill>
                <a:latin typeface="Lato Bold"/>
                <a:ea typeface="Lato Bold"/>
                <a:cs typeface="Lato Bold"/>
                <a:sym typeface="Lato Bold"/>
              </a:rPr>
              <a:t>PIANO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1600">
                <a:latin typeface="Lato Regular"/>
                <a:ea typeface="Lato Regular"/>
                <a:cs typeface="Lato Regular"/>
                <a:sym typeface="Lato Regular"/>
              </a:rPr>
              <a:t>(2025/30-2050)</a:t>
            </a:r>
          </a:p>
        </p:txBody>
      </p:sp>
      <p:sp>
        <p:nvSpPr>
          <p:cNvPr id="202" name="Shape 202"/>
          <p:cNvSpPr/>
          <p:nvPr/>
        </p:nvSpPr>
        <p:spPr>
          <a:xfrm>
            <a:off x="7545892" y="1988840"/>
            <a:ext cx="125927" cy="144019"/>
          </a:xfrm>
          <a:prstGeom prst="chevron">
            <a:avLst>
              <a:gd name="adj" fmla="val 50000"/>
            </a:avLst>
          </a:prstGeom>
          <a:solidFill>
            <a:srgbClr val="E2233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37825" y="365032"/>
            <a:ext cx="448824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 spc="83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 spc="0"/>
            </a:pPr>
            <a:r>
              <a:rPr sz="3000" spc="83"/>
              <a:t>Scenari emissivi</a:t>
            </a:r>
          </a:p>
        </p:txBody>
      </p:sp>
      <p:sp>
        <p:nvSpPr>
          <p:cNvPr id="204" name="Shape 204"/>
          <p:cNvSpPr/>
          <p:nvPr/>
        </p:nvSpPr>
        <p:spPr>
          <a:xfrm>
            <a:off x="7545892" y="1150373"/>
            <a:ext cx="44612" cy="1"/>
          </a:xfrm>
          <a:prstGeom prst="line">
            <a:avLst/>
          </a:prstGeom>
          <a:ln w="25400">
            <a:solidFill>
              <a:srgbClr val="4472C4"/>
            </a:solidFill>
          </a:ln>
        </p:spPr>
        <p:txBody>
          <a:bodyPr lIns="45718" tIns="45718" rIns="45718" bIns="45718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2148</Words>
  <Application>Microsoft Office PowerPoint</Application>
  <PresentationFormat>Widescreen</PresentationFormat>
  <Paragraphs>401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Gotham Medium</vt:lpstr>
      <vt:lpstr>Helvetica</vt:lpstr>
      <vt:lpstr>Helvetica Light</vt:lpstr>
      <vt:lpstr>Helvetica Neue</vt:lpstr>
      <vt:lpstr>Lato Black</vt:lpstr>
      <vt:lpstr>Lato Bold</vt:lpstr>
      <vt:lpstr>Lato Italic</vt:lpstr>
      <vt:lpstr>Lato Regular</vt:lpstr>
      <vt:lpstr>Titillium Web</vt:lpstr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Raffaele Fabio De Lucia</dc:creator>
  <cp:lastModifiedBy>Raffaele Fabio De Lucia</cp:lastModifiedBy>
  <cp:revision>3</cp:revision>
  <dcterms:modified xsi:type="dcterms:W3CDTF">2020-11-10T07:00:37Z</dcterms:modified>
</cp:coreProperties>
</file>